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1" r:id="rId3"/>
    <p:sldId id="258" r:id="rId4"/>
    <p:sldId id="259" r:id="rId5"/>
    <p:sldId id="262" r:id="rId6"/>
    <p:sldId id="269" r:id="rId7"/>
    <p:sldId id="264" r:id="rId8"/>
    <p:sldId id="270" r:id="rId9"/>
    <p:sldId id="274" r:id="rId10"/>
    <p:sldId id="265" r:id="rId11"/>
    <p:sldId id="271" r:id="rId12"/>
    <p:sldId id="275" r:id="rId13"/>
    <p:sldId id="276" r:id="rId14"/>
    <p:sldId id="266" r:id="rId15"/>
    <p:sldId id="272" r:id="rId16"/>
    <p:sldId id="277" r:id="rId17"/>
    <p:sldId id="288" r:id="rId18"/>
    <p:sldId id="267" r:id="rId19"/>
    <p:sldId id="278" r:id="rId20"/>
    <p:sldId id="279" r:id="rId21"/>
    <p:sldId id="280" r:id="rId22"/>
    <p:sldId id="281" r:id="rId23"/>
    <p:sldId id="282" r:id="rId24"/>
    <p:sldId id="285" r:id="rId25"/>
    <p:sldId id="284" r:id="rId26"/>
    <p:sldId id="268" r:id="rId27"/>
    <p:sldId id="273" r:id="rId28"/>
    <p:sldId id="287" r:id="rId29"/>
    <p:sldId id="286" r:id="rId30"/>
    <p:sldId id="260" r:id="rId31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937D"/>
    <a:srgbClr val="5090A9"/>
    <a:srgbClr val="649692"/>
    <a:srgbClr val="7A9C7B"/>
    <a:srgbClr val="91A368"/>
    <a:srgbClr val="212328"/>
    <a:srgbClr val="45B4B8"/>
    <a:srgbClr val="E95D59"/>
    <a:srgbClr val="348DA5"/>
    <a:srgbClr val="8DA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517" autoAdjust="0"/>
  </p:normalViewPr>
  <p:slideViewPr>
    <p:cSldViewPr snapToGrid="0" snapToObjects="1">
      <p:cViewPr>
        <p:scale>
          <a:sx n="130" d="100"/>
          <a:sy n="130" d="100"/>
        </p:scale>
        <p:origin x="-96" y="-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56C6F-2FA1-DA4B-8F78-89B8B8C526C4}" type="datetimeFigureOut">
              <a:rPr kumimoji="1" lang="zh-CN" altLang="en-US" smtClean="0"/>
              <a:t>16/8/26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F0042-A535-E849-B3A8-EA37594B87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4611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9262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3597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F0042-A535-E849-B3A8-EA37594B872F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6602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16/8/26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4958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16/8/26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489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16/8/26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742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16/8/26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710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16/8/26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9867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16/8/26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3321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16/8/26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2626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16/8/26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6571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16/8/26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660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16/8/26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592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1CA7-6AC2-3F46-B978-0BC6F2A6E41C}" type="datetimeFigureOut">
              <a:rPr kumimoji="1" lang="zh-CN" altLang="en-US" smtClean="0"/>
              <a:t>16/8/26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5555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F1CA7-6AC2-3F46-B978-0BC6F2A6E41C}" type="datetimeFigureOut">
              <a:rPr kumimoji="1" lang="zh-CN" altLang="en-US" smtClean="0"/>
              <a:t>16/8/26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29763-C098-A546-B983-41F834F69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657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hyperlink" Target="http://zhanghonglun.cn/picloud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3" name="任意多边形 34"/>
          <p:cNvSpPr>
            <a:spLocks/>
          </p:cNvSpPr>
          <p:nvPr/>
        </p:nvSpPr>
        <p:spPr bwMode="auto">
          <a:xfrm>
            <a:off x="1893094" y="2759869"/>
            <a:ext cx="5366147" cy="2447925"/>
          </a:xfrm>
          <a:custGeom>
            <a:avLst/>
            <a:gdLst>
              <a:gd name="T0" fmla="*/ 3576325 w 7155602"/>
              <a:gd name="T1" fmla="*/ 0 h 3263874"/>
              <a:gd name="T2" fmla="*/ 7150783 w 7155602"/>
              <a:gd name="T3" fmla="*/ 3227084 h 3263874"/>
              <a:gd name="T4" fmla="*/ 7152646 w 7155602"/>
              <a:gd name="T5" fmla="*/ 3263978 h 3263874"/>
              <a:gd name="T6" fmla="*/ 0 w 7155602"/>
              <a:gd name="T7" fmla="*/ 3263978 h 3263874"/>
              <a:gd name="T8" fmla="*/ 1863 w 7155602"/>
              <a:gd name="T9" fmla="*/ 3227084 h 3263874"/>
              <a:gd name="T10" fmla="*/ 3576325 w 7155602"/>
              <a:gd name="T11" fmla="*/ 0 h 32638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155602" h="3263874">
                <a:moveTo>
                  <a:pt x="3577801" y="0"/>
                </a:moveTo>
                <a:cubicBezTo>
                  <a:pt x="5438912" y="0"/>
                  <a:pt x="6969665" y="1414434"/>
                  <a:pt x="7153739" y="3226980"/>
                </a:cubicBezTo>
                <a:lnTo>
                  <a:pt x="7155602" y="3263874"/>
                </a:lnTo>
                <a:lnTo>
                  <a:pt x="0" y="3263874"/>
                </a:lnTo>
                <a:lnTo>
                  <a:pt x="1863" y="3226980"/>
                </a:lnTo>
                <a:cubicBezTo>
                  <a:pt x="185937" y="1414434"/>
                  <a:pt x="1716690" y="0"/>
                  <a:pt x="3577801" y="0"/>
                </a:cubicBez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84674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456" y="3040857"/>
            <a:ext cx="4900613" cy="210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4675" name="组合 21"/>
          <p:cNvGrpSpPr>
            <a:grpSpLocks/>
          </p:cNvGrpSpPr>
          <p:nvPr/>
        </p:nvGrpSpPr>
        <p:grpSpPr bwMode="auto">
          <a:xfrm>
            <a:off x="6407944" y="3405187"/>
            <a:ext cx="425054" cy="453629"/>
            <a:chOff x="0" y="0"/>
            <a:chExt cx="1579866" cy="1685211"/>
          </a:xfrm>
        </p:grpSpPr>
        <p:grpSp>
          <p:nvGrpSpPr>
            <p:cNvPr id="284715" name="组合 16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284720" name="等腰三角形 13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21" name="等腰三角形 14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22" name="等腰三角形 15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284716" name="组合 17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284717" name="等腰三角形 18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8" name="等腰三角形 19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9" name="等腰三角形 20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grpSp>
        <p:nvGrpSpPr>
          <p:cNvPr id="284676" name="组合 22"/>
          <p:cNvGrpSpPr>
            <a:grpSpLocks/>
          </p:cNvGrpSpPr>
          <p:nvPr/>
        </p:nvGrpSpPr>
        <p:grpSpPr bwMode="auto">
          <a:xfrm>
            <a:off x="2008585" y="4336257"/>
            <a:ext cx="151209" cy="160735"/>
            <a:chOff x="0" y="0"/>
            <a:chExt cx="1579866" cy="1685211"/>
          </a:xfrm>
        </p:grpSpPr>
        <p:grpSp>
          <p:nvGrpSpPr>
            <p:cNvPr id="284707" name="组合 23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284712" name="等腰三角形 28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3" name="等腰三角形 29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4" name="等腰三角形 30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284708" name="组合 24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284709" name="等腰三角形 25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0" name="等腰三角形 26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11" name="等腰三角形 27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sp>
        <p:nvSpPr>
          <p:cNvPr id="284677" name="文本框 35"/>
          <p:cNvSpPr txBox="1">
            <a:spLocks noChangeArrowheads="1"/>
          </p:cNvSpPr>
          <p:nvPr/>
        </p:nvSpPr>
        <p:spPr bwMode="auto">
          <a:xfrm>
            <a:off x="2177659" y="1260873"/>
            <a:ext cx="4805551" cy="700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深度解读</a:t>
            </a:r>
            <a:r>
              <a:rPr kumimoji="0" lang="en-US" altLang="zh-CN" sz="40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sz="4000" dirty="0">
                <a:solidFill>
                  <a:srgbClr val="404040"/>
                </a:solidFill>
                <a:latin typeface="Hiragino Sans GB W3"/>
                <a:ea typeface="Hiragino Sans GB W3"/>
                <a:cs typeface="Hiragino Sans GB W3"/>
              </a:rPr>
              <a:t>环境问题</a:t>
            </a:r>
          </a:p>
        </p:txBody>
      </p:sp>
      <p:sp>
        <p:nvSpPr>
          <p:cNvPr id="114695" name="矩形 36"/>
          <p:cNvSpPr>
            <a:spLocks noChangeArrowheads="1"/>
          </p:cNvSpPr>
          <p:nvPr/>
        </p:nvSpPr>
        <p:spPr bwMode="auto">
          <a:xfrm>
            <a:off x="2505075" y="2078694"/>
            <a:ext cx="4139804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ctr" eaLnBrk="1" hangingPunct="1">
              <a:defRPr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理解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溯源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grpSp>
        <p:nvGrpSpPr>
          <p:cNvPr id="284679" name="组合 38"/>
          <p:cNvGrpSpPr>
            <a:grpSpLocks/>
          </p:cNvGrpSpPr>
          <p:nvPr/>
        </p:nvGrpSpPr>
        <p:grpSpPr bwMode="auto">
          <a:xfrm>
            <a:off x="6752035" y="3062288"/>
            <a:ext cx="151209" cy="161925"/>
            <a:chOff x="0" y="0"/>
            <a:chExt cx="1579866" cy="1685211"/>
          </a:xfrm>
        </p:grpSpPr>
        <p:grpSp>
          <p:nvGrpSpPr>
            <p:cNvPr id="284699" name="组合 39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284704" name="等腰三角形 44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05" name="等腰三角形 45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06" name="等腰三角形 46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284700" name="组合 40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284701" name="等腰三角形 41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02" name="等腰三角形 42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284703" name="等腰三角形 43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cxnSp>
        <p:nvCxnSpPr>
          <p:cNvPr id="284680" name="直接连接符 48"/>
          <p:cNvCxnSpPr>
            <a:cxnSpLocks noChangeShapeType="1"/>
          </p:cNvCxnSpPr>
          <p:nvPr/>
        </p:nvCxnSpPr>
        <p:spPr bwMode="auto">
          <a:xfrm>
            <a:off x="3293269" y="3398044"/>
            <a:ext cx="604838" cy="604838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1" name="直接连接符 49"/>
          <p:cNvCxnSpPr>
            <a:cxnSpLocks noChangeShapeType="1"/>
          </p:cNvCxnSpPr>
          <p:nvPr/>
        </p:nvCxnSpPr>
        <p:spPr bwMode="auto">
          <a:xfrm flipV="1">
            <a:off x="2595563" y="4002881"/>
            <a:ext cx="1302544" cy="6572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2" name="直接连接符 52"/>
          <p:cNvCxnSpPr>
            <a:cxnSpLocks noChangeShapeType="1"/>
          </p:cNvCxnSpPr>
          <p:nvPr/>
        </p:nvCxnSpPr>
        <p:spPr bwMode="auto">
          <a:xfrm flipV="1">
            <a:off x="3127772" y="4002882"/>
            <a:ext cx="770334" cy="114061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3" name="直接连接符 55"/>
          <p:cNvCxnSpPr>
            <a:cxnSpLocks noChangeShapeType="1"/>
          </p:cNvCxnSpPr>
          <p:nvPr/>
        </p:nvCxnSpPr>
        <p:spPr bwMode="auto">
          <a:xfrm>
            <a:off x="3794523" y="3402806"/>
            <a:ext cx="102394" cy="60007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4" name="直接连接符 58"/>
          <p:cNvCxnSpPr>
            <a:cxnSpLocks noChangeShapeType="1"/>
          </p:cNvCxnSpPr>
          <p:nvPr/>
        </p:nvCxnSpPr>
        <p:spPr bwMode="auto">
          <a:xfrm>
            <a:off x="3899297" y="4002882"/>
            <a:ext cx="657225" cy="114061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5" name="直接连接符 61"/>
          <p:cNvCxnSpPr>
            <a:cxnSpLocks noChangeShapeType="1"/>
          </p:cNvCxnSpPr>
          <p:nvPr/>
        </p:nvCxnSpPr>
        <p:spPr bwMode="auto">
          <a:xfrm flipH="1">
            <a:off x="6236494" y="4792266"/>
            <a:ext cx="121444" cy="351234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6" name="直接连接符 65"/>
          <p:cNvCxnSpPr>
            <a:cxnSpLocks noChangeShapeType="1"/>
          </p:cNvCxnSpPr>
          <p:nvPr/>
        </p:nvCxnSpPr>
        <p:spPr bwMode="auto">
          <a:xfrm flipH="1">
            <a:off x="2605088" y="3402806"/>
            <a:ext cx="685800" cy="125730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7" name="直接连接符 68"/>
          <p:cNvCxnSpPr>
            <a:cxnSpLocks noChangeShapeType="1"/>
          </p:cNvCxnSpPr>
          <p:nvPr/>
        </p:nvCxnSpPr>
        <p:spPr bwMode="auto">
          <a:xfrm flipH="1" flipV="1">
            <a:off x="2602707" y="4660107"/>
            <a:ext cx="522685" cy="488156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88" name="直接连接符 71"/>
          <p:cNvCxnSpPr>
            <a:cxnSpLocks noChangeShapeType="1"/>
          </p:cNvCxnSpPr>
          <p:nvPr/>
        </p:nvCxnSpPr>
        <p:spPr bwMode="auto">
          <a:xfrm>
            <a:off x="3294460" y="3402806"/>
            <a:ext cx="497681" cy="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4689" name="椭圆 74"/>
          <p:cNvSpPr>
            <a:spLocks noChangeArrowheads="1"/>
          </p:cNvSpPr>
          <p:nvPr/>
        </p:nvSpPr>
        <p:spPr bwMode="auto">
          <a:xfrm>
            <a:off x="3876676" y="3983832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4690" name="椭圆 75"/>
          <p:cNvSpPr>
            <a:spLocks noChangeArrowheads="1"/>
          </p:cNvSpPr>
          <p:nvPr/>
        </p:nvSpPr>
        <p:spPr bwMode="auto">
          <a:xfrm>
            <a:off x="3765947" y="3377803"/>
            <a:ext cx="51197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4691" name="椭圆 76"/>
          <p:cNvSpPr>
            <a:spLocks noChangeArrowheads="1"/>
          </p:cNvSpPr>
          <p:nvPr/>
        </p:nvSpPr>
        <p:spPr bwMode="auto">
          <a:xfrm>
            <a:off x="2593182" y="4635104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4692" name="椭圆 77"/>
          <p:cNvSpPr>
            <a:spLocks noChangeArrowheads="1"/>
          </p:cNvSpPr>
          <p:nvPr/>
        </p:nvSpPr>
        <p:spPr bwMode="auto">
          <a:xfrm>
            <a:off x="3107532" y="5118498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4693" name="椭圆 78"/>
          <p:cNvSpPr>
            <a:spLocks noChangeArrowheads="1"/>
          </p:cNvSpPr>
          <p:nvPr/>
        </p:nvSpPr>
        <p:spPr bwMode="auto">
          <a:xfrm>
            <a:off x="3269457" y="3383757"/>
            <a:ext cx="50006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284694" name="直接连接符 82"/>
          <p:cNvCxnSpPr>
            <a:cxnSpLocks noChangeShapeType="1"/>
          </p:cNvCxnSpPr>
          <p:nvPr/>
        </p:nvCxnSpPr>
        <p:spPr bwMode="auto">
          <a:xfrm flipH="1" flipV="1">
            <a:off x="6349603" y="4792266"/>
            <a:ext cx="336947" cy="110728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95" name="直接连接符 85"/>
          <p:cNvCxnSpPr>
            <a:cxnSpLocks noChangeShapeType="1"/>
          </p:cNvCxnSpPr>
          <p:nvPr/>
        </p:nvCxnSpPr>
        <p:spPr bwMode="auto">
          <a:xfrm flipV="1">
            <a:off x="6611541" y="4902994"/>
            <a:ext cx="72628" cy="24526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696" name="直接连接符 91"/>
          <p:cNvCxnSpPr>
            <a:cxnSpLocks noChangeShapeType="1"/>
          </p:cNvCxnSpPr>
          <p:nvPr/>
        </p:nvCxnSpPr>
        <p:spPr bwMode="auto">
          <a:xfrm flipH="1" flipV="1">
            <a:off x="6357937" y="4794648"/>
            <a:ext cx="234554" cy="348853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4697" name="椭圆 99"/>
          <p:cNvSpPr>
            <a:spLocks noChangeArrowheads="1"/>
          </p:cNvSpPr>
          <p:nvPr/>
        </p:nvSpPr>
        <p:spPr bwMode="auto">
          <a:xfrm>
            <a:off x="6335316" y="4789885"/>
            <a:ext cx="51197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4698" name="椭圆 100"/>
          <p:cNvSpPr>
            <a:spLocks noChangeArrowheads="1"/>
          </p:cNvSpPr>
          <p:nvPr/>
        </p:nvSpPr>
        <p:spPr bwMode="auto">
          <a:xfrm>
            <a:off x="6663929" y="4883944"/>
            <a:ext cx="50006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73599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59" y="2167959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水质</a:t>
            </a:r>
            <a:r>
              <a:rPr kumimoji="0" lang="en-US" altLang="zh-CN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 </a:t>
            </a:r>
            <a:r>
              <a:rPr kumimoji="0" lang="zh-CN" altLang="en-US" sz="400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初探</a:t>
            </a:r>
            <a:endParaRPr kumimoji="0" lang="en-US" altLang="zh-CN" sz="4000" dirty="0" smtClean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8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水质站点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水质_1_中国水质监测站点地理分布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69" y="878330"/>
            <a:ext cx="4073769" cy="3241010"/>
          </a:xfrm>
          <a:prstGeom prst="rect">
            <a:avLst/>
          </a:prstGeom>
        </p:spPr>
      </p:pic>
      <p:pic>
        <p:nvPicPr>
          <p:cNvPr id="3" name="图片 2" descr="水质_2_中国水质监测站点流域统计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18" y="1846385"/>
            <a:ext cx="3723367" cy="26997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73410" y="4261414"/>
            <a:ext cx="1933863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全国共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lang="zh-CN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4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3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个水质监测站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32263" y="938975"/>
            <a:ext cx="2606046" cy="57913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淮</a:t>
            </a:r>
            <a:r>
              <a:rPr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河</a:t>
            </a:r>
            <a:r>
              <a:rPr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(27) </a:t>
            </a:r>
            <a:r>
              <a:rPr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松花江</a:t>
            </a:r>
            <a:r>
              <a:rPr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(27)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长江</a:t>
            </a:r>
            <a:r>
              <a:rPr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(22</a:t>
            </a:r>
            <a:r>
              <a:rPr lang="en-US" altLang="zh-CN" sz="14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)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</a:p>
          <a:p>
            <a:pPr algn="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监测站点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居多</a:t>
            </a:r>
          </a:p>
        </p:txBody>
      </p:sp>
      <p:sp>
        <p:nvSpPr>
          <p:cNvPr id="4" name="矩形 3"/>
          <p:cNvSpPr/>
          <p:nvPr/>
        </p:nvSpPr>
        <p:spPr>
          <a:xfrm>
            <a:off x="5733749" y="2016807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accent2"/>
                </a:solidFill>
                <a:latin typeface="Hiragino Sans GB W3"/>
                <a:ea typeface="Hiragino Sans GB W3"/>
                <a:cs typeface="Hiragino Sans GB W3"/>
              </a:rPr>
              <a:t>淮河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41228" y="2016807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accent2"/>
                </a:solidFill>
                <a:latin typeface="Hiragino Sans GB W3"/>
                <a:ea typeface="Hiragino Sans GB W3"/>
                <a:cs typeface="Hiragino Sans GB W3"/>
              </a:rPr>
              <a:t>松花江</a:t>
            </a:r>
            <a:endParaRPr lang="zh-CN" altLang="en-US" sz="1200" dirty="0">
              <a:solidFill>
                <a:schemeClr val="accent2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81731" y="2417874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accent2"/>
                </a:solidFill>
                <a:latin typeface="Hiragino Sans GB W3"/>
                <a:ea typeface="Hiragino Sans GB W3"/>
                <a:cs typeface="Hiragino Sans GB W3"/>
              </a:rPr>
              <a:t>长江</a:t>
            </a:r>
            <a:endParaRPr lang="zh-CN" altLang="en-US" sz="1200" dirty="0">
              <a:solidFill>
                <a:schemeClr val="accent2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29549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水质数据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7563" y="913856"/>
            <a:ext cx="288284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水质数据中，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PH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值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最全、数据质量最好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" name="图片 3" descr="水质_3_中国水质历史PH值数据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81" y="1481257"/>
            <a:ext cx="3634154" cy="2626702"/>
          </a:xfrm>
          <a:prstGeom prst="rect">
            <a:avLst/>
          </a:prstGeom>
        </p:spPr>
      </p:pic>
      <p:pic>
        <p:nvPicPr>
          <p:cNvPr id="7" name="图片 6" descr="水质_5_中国水质历史PH值二维密度图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291" y="1814986"/>
            <a:ext cx="3799858" cy="277934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97563" y="4309640"/>
            <a:ext cx="3575338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PH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值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主要分布于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6.5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～</a:t>
            </a:r>
            <a:r>
              <a:rPr lang="zh-CN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9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.5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，集中分布于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7.5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～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8.0</a:t>
            </a:r>
          </a:p>
        </p:txBody>
      </p:sp>
      <p:sp>
        <p:nvSpPr>
          <p:cNvPr id="16" name="矩形 15"/>
          <p:cNvSpPr/>
          <p:nvPr/>
        </p:nvSpPr>
        <p:spPr>
          <a:xfrm>
            <a:off x="658327" y="2767023"/>
            <a:ext cx="3281265" cy="183503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17" name="直线连接符 16"/>
          <p:cNvCxnSpPr/>
          <p:nvPr/>
        </p:nvCxnSpPr>
        <p:spPr>
          <a:xfrm>
            <a:off x="379188" y="2197878"/>
            <a:ext cx="0" cy="1130040"/>
          </a:xfrm>
          <a:prstGeom prst="line">
            <a:avLst/>
          </a:prstGeom>
          <a:ln w="9525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>
            <a:off x="285749" y="2197878"/>
            <a:ext cx="372578" cy="0"/>
          </a:xfrm>
          <a:prstGeom prst="line">
            <a:avLst/>
          </a:prstGeom>
          <a:ln w="9525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285749" y="3327918"/>
            <a:ext cx="372578" cy="0"/>
          </a:xfrm>
          <a:prstGeom prst="line">
            <a:avLst/>
          </a:prstGeom>
          <a:ln w="9525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396523" y="1202737"/>
            <a:ext cx="3986475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－时间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二维密度图，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密度趋势可用于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异常检测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470150" y="1991133"/>
            <a:ext cx="230006" cy="2378656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802582" y="1991133"/>
            <a:ext cx="230006" cy="2378656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607605" y="1991133"/>
            <a:ext cx="230006" cy="2378656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66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水质数据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32085" y="4317738"/>
            <a:ext cx="615630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水质监测站点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PH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值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箱线图，站点之间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差异显著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特征多样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，可能与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所属流域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存在关联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" name="图片 2" descr="水质_6_中国水质历史PH值站点箱线图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23" y="897859"/>
            <a:ext cx="5929922" cy="322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40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59" y="2167959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溯源</a:t>
            </a:r>
            <a:r>
              <a:rPr kumimoji="0" lang="en-US" altLang="zh-CN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 </a:t>
            </a:r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初探</a:t>
            </a:r>
            <a:endParaRPr kumimoji="0" lang="en-US" altLang="zh-CN" sz="4000" dirty="0" smtClean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87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污染企业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" name="图片 2" descr="污染_2_山东污染企业城市统计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399" y="2080847"/>
            <a:ext cx="3545190" cy="251557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53412" y="3881776"/>
            <a:ext cx="4071113" cy="529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1193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家污染企业中，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1110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家位于经纬度范围内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污染企业的经纬度信息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可能存在一定误差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96671" y="1007358"/>
            <a:ext cx="2241639" cy="57913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潍坊市</a:t>
            </a:r>
            <a:r>
              <a:rPr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(128) </a:t>
            </a:r>
            <a:r>
              <a:rPr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淄博市</a:t>
            </a:r>
            <a:r>
              <a:rPr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(102)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</a:p>
          <a:p>
            <a:pPr algn="r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污染企业居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多</a:t>
            </a:r>
          </a:p>
        </p:txBody>
      </p:sp>
      <p:sp>
        <p:nvSpPr>
          <p:cNvPr id="10" name="矩形 9"/>
          <p:cNvSpPr/>
          <p:nvPr/>
        </p:nvSpPr>
        <p:spPr>
          <a:xfrm>
            <a:off x="7123713" y="2245939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accent2"/>
                </a:solidFill>
                <a:latin typeface="Hiragino Sans GB W3"/>
                <a:ea typeface="Hiragino Sans GB W3"/>
                <a:cs typeface="Hiragino Sans GB W3"/>
              </a:rPr>
              <a:t>潍坊市</a:t>
            </a:r>
            <a:endParaRPr lang="zh-CN" altLang="en-US" sz="1200" dirty="0">
              <a:solidFill>
                <a:schemeClr val="accent2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096730" y="2427646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accent2"/>
                </a:solidFill>
                <a:latin typeface="Hiragino Sans GB W3"/>
                <a:ea typeface="Hiragino Sans GB W3"/>
                <a:cs typeface="Hiragino Sans GB W3"/>
              </a:rPr>
              <a:t>淄博市</a:t>
            </a:r>
            <a:endParaRPr lang="zh-CN" altLang="en-US" sz="1200" dirty="0">
              <a:solidFill>
                <a:schemeClr val="accent2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5" name="图片 4" descr="污染_1_山东污染企业地理分布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8" y="1009906"/>
            <a:ext cx="4163473" cy="262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9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溯源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kumimoji="0" lang="en-US" altLang="zh-CN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Oval 16"/>
          <p:cNvSpPr>
            <a:spLocks noChangeArrowheads="1"/>
          </p:cNvSpPr>
          <p:nvPr/>
        </p:nvSpPr>
        <p:spPr bwMode="auto">
          <a:xfrm>
            <a:off x="1670556" y="1184833"/>
            <a:ext cx="572624" cy="572624"/>
          </a:xfrm>
          <a:prstGeom prst="ellipse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3" tIns="45717" rIns="91433" bIns="45717" anchor="ctr"/>
          <a:lstStyle/>
          <a:p>
            <a:pPr algn="ctr" defTabSz="542925" eaLnBrk="1" hangingPunct="1"/>
            <a:endParaRPr lang="id-ID" sz="210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12289" y="1242899"/>
            <a:ext cx="754053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溯源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91896" y="1235886"/>
            <a:ext cx="754053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Oval 16"/>
          <p:cNvSpPr>
            <a:spLocks noChangeArrowheads="1"/>
          </p:cNvSpPr>
          <p:nvPr/>
        </p:nvSpPr>
        <p:spPr bwMode="auto">
          <a:xfrm>
            <a:off x="5238507" y="1183171"/>
            <a:ext cx="572624" cy="572624"/>
          </a:xfrm>
          <a:prstGeom prst="ellipse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3" tIns="45717" rIns="91433" bIns="45717" anchor="ctr"/>
          <a:lstStyle/>
          <a:p>
            <a:pPr algn="ctr" defTabSz="542925" eaLnBrk="1" hangingPunct="1"/>
            <a:endParaRPr lang="id-ID" sz="210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Freeform 28"/>
          <p:cNvSpPr>
            <a:spLocks/>
          </p:cNvSpPr>
          <p:nvPr/>
        </p:nvSpPr>
        <p:spPr bwMode="auto">
          <a:xfrm>
            <a:off x="5380053" y="1335212"/>
            <a:ext cx="317681" cy="266372"/>
          </a:xfrm>
          <a:custGeom>
            <a:avLst/>
            <a:gdLst>
              <a:gd name="T0" fmla="*/ 2147483647 w 498"/>
              <a:gd name="T1" fmla="*/ 2147483647 h 418"/>
              <a:gd name="T2" fmla="*/ 2147483647 w 498"/>
              <a:gd name="T3" fmla="*/ 2147483647 h 418"/>
              <a:gd name="T4" fmla="*/ 2147483647 w 498"/>
              <a:gd name="T5" fmla="*/ 2147483647 h 418"/>
              <a:gd name="T6" fmla="*/ 2147483647 w 498"/>
              <a:gd name="T7" fmla="*/ 2147483647 h 418"/>
              <a:gd name="T8" fmla="*/ 2147483647 w 498"/>
              <a:gd name="T9" fmla="*/ 2147483647 h 418"/>
              <a:gd name="T10" fmla="*/ 2147483647 w 498"/>
              <a:gd name="T11" fmla="*/ 2147483647 h 418"/>
              <a:gd name="T12" fmla="*/ 2147483647 w 498"/>
              <a:gd name="T13" fmla="*/ 2147483647 h 418"/>
              <a:gd name="T14" fmla="*/ 2147483647 w 498"/>
              <a:gd name="T15" fmla="*/ 2147483647 h 418"/>
              <a:gd name="T16" fmla="*/ 2147483647 w 498"/>
              <a:gd name="T17" fmla="*/ 2147483647 h 418"/>
              <a:gd name="T18" fmla="*/ 2147483647 w 498"/>
              <a:gd name="T19" fmla="*/ 2147483647 h 41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98" h="418">
                <a:moveTo>
                  <a:pt x="124" y="81"/>
                </a:moveTo>
                <a:lnTo>
                  <a:pt x="124" y="81"/>
                </a:lnTo>
                <a:cubicBezTo>
                  <a:pt x="27" y="134"/>
                  <a:pt x="36" y="222"/>
                  <a:pt x="36" y="258"/>
                </a:cubicBezTo>
                <a:cubicBezTo>
                  <a:pt x="159" y="107"/>
                  <a:pt x="346" y="116"/>
                  <a:pt x="346" y="116"/>
                </a:cubicBezTo>
                <a:cubicBezTo>
                  <a:pt x="346" y="116"/>
                  <a:pt x="80" y="204"/>
                  <a:pt x="9" y="382"/>
                </a:cubicBezTo>
                <a:cubicBezTo>
                  <a:pt x="0" y="400"/>
                  <a:pt x="36" y="417"/>
                  <a:pt x="44" y="400"/>
                </a:cubicBezTo>
                <a:cubicBezTo>
                  <a:pt x="62" y="355"/>
                  <a:pt x="97" y="311"/>
                  <a:pt x="97" y="311"/>
                </a:cubicBezTo>
                <a:cubicBezTo>
                  <a:pt x="151" y="329"/>
                  <a:pt x="230" y="355"/>
                  <a:pt x="293" y="311"/>
                </a:cubicBezTo>
                <a:cubicBezTo>
                  <a:pt x="363" y="258"/>
                  <a:pt x="363" y="134"/>
                  <a:pt x="469" y="72"/>
                </a:cubicBezTo>
                <a:cubicBezTo>
                  <a:pt x="497" y="63"/>
                  <a:pt x="249" y="0"/>
                  <a:pt x="124" y="81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Freeform 193"/>
          <p:cNvSpPr>
            <a:spLocks noEditPoints="1"/>
          </p:cNvSpPr>
          <p:nvPr/>
        </p:nvSpPr>
        <p:spPr bwMode="auto">
          <a:xfrm>
            <a:off x="1845744" y="1339612"/>
            <a:ext cx="233699" cy="328319"/>
          </a:xfrm>
          <a:custGeom>
            <a:avLst/>
            <a:gdLst>
              <a:gd name="T0" fmla="*/ 2147483647 w 15"/>
              <a:gd name="T1" fmla="*/ 0 h 21"/>
              <a:gd name="T2" fmla="*/ 2147483647 w 15"/>
              <a:gd name="T3" fmla="*/ 0 h 21"/>
              <a:gd name="T4" fmla="*/ 0 w 15"/>
              <a:gd name="T5" fmla="*/ 2147483647 h 21"/>
              <a:gd name="T6" fmla="*/ 0 w 15"/>
              <a:gd name="T7" fmla="*/ 2147483647 h 21"/>
              <a:gd name="T8" fmla="*/ 2147483647 w 15"/>
              <a:gd name="T9" fmla="*/ 2147483647 h 21"/>
              <a:gd name="T10" fmla="*/ 2147483647 w 15"/>
              <a:gd name="T11" fmla="*/ 2147483647 h 21"/>
              <a:gd name="T12" fmla="*/ 2147483647 w 15"/>
              <a:gd name="T13" fmla="*/ 2147483647 h 21"/>
              <a:gd name="T14" fmla="*/ 2147483647 w 15"/>
              <a:gd name="T15" fmla="*/ 2147483647 h 21"/>
              <a:gd name="T16" fmla="*/ 2147483647 w 15"/>
              <a:gd name="T17" fmla="*/ 2147483647 h 21"/>
              <a:gd name="T18" fmla="*/ 2147483647 w 15"/>
              <a:gd name="T19" fmla="*/ 2147483647 h 21"/>
              <a:gd name="T20" fmla="*/ 2147483647 w 15"/>
              <a:gd name="T21" fmla="*/ 2147483647 h 21"/>
              <a:gd name="T22" fmla="*/ 2147483647 w 15"/>
              <a:gd name="T23" fmla="*/ 0 h 21"/>
              <a:gd name="T24" fmla="*/ 2147483647 w 15"/>
              <a:gd name="T25" fmla="*/ 2147483647 h 21"/>
              <a:gd name="T26" fmla="*/ 2147483647 w 15"/>
              <a:gd name="T27" fmla="*/ 2147483647 h 21"/>
              <a:gd name="T28" fmla="*/ 2147483647 w 15"/>
              <a:gd name="T29" fmla="*/ 2147483647 h 21"/>
              <a:gd name="T30" fmla="*/ 2147483647 w 15"/>
              <a:gd name="T31" fmla="*/ 2147483647 h 21"/>
              <a:gd name="T32" fmla="*/ 2147483647 w 15"/>
              <a:gd name="T33" fmla="*/ 2147483647 h 21"/>
              <a:gd name="T34" fmla="*/ 2147483647 w 15"/>
              <a:gd name="T35" fmla="*/ 2147483647 h 21"/>
              <a:gd name="T36" fmla="*/ 2147483647 w 15"/>
              <a:gd name="T37" fmla="*/ 2147483647 h 21"/>
              <a:gd name="T38" fmla="*/ 2147483647 w 15"/>
              <a:gd name="T39" fmla="*/ 2147483647 h 21"/>
              <a:gd name="T40" fmla="*/ 2147483647 w 15"/>
              <a:gd name="T41" fmla="*/ 2147483647 h 21"/>
              <a:gd name="T42" fmla="*/ 2147483647 w 15"/>
              <a:gd name="T43" fmla="*/ 2147483647 h 21"/>
              <a:gd name="T44" fmla="*/ 2147483647 w 15"/>
              <a:gd name="T45" fmla="*/ 2147483647 h 21"/>
              <a:gd name="T46" fmla="*/ 2147483647 w 15"/>
              <a:gd name="T47" fmla="*/ 2147483647 h 21"/>
              <a:gd name="T48" fmla="*/ 2147483647 w 15"/>
              <a:gd name="T49" fmla="*/ 2147483647 h 21"/>
              <a:gd name="T50" fmla="*/ 2147483647 w 15"/>
              <a:gd name="T51" fmla="*/ 2147483647 h 21"/>
              <a:gd name="T52" fmla="*/ 2147483647 w 15"/>
              <a:gd name="T53" fmla="*/ 2147483647 h 21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" h="21">
                <a:moveTo>
                  <a:pt x="14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0" y="14"/>
                  <a:pt x="1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7" y="21"/>
                  <a:pt x="7" y="21"/>
                  <a:pt x="7" y="21"/>
                </a:cubicBezTo>
                <a:cubicBezTo>
                  <a:pt x="11" y="14"/>
                  <a:pt x="11" y="14"/>
                  <a:pt x="11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5" y="13"/>
                  <a:pt x="15" y="12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1"/>
                  <a:pt x="14" y="0"/>
                  <a:pt x="14" y="0"/>
                </a:cubicBezTo>
                <a:close/>
                <a:moveTo>
                  <a:pt x="7" y="13"/>
                </a:moveTo>
                <a:cubicBezTo>
                  <a:pt x="7" y="13"/>
                  <a:pt x="6" y="13"/>
                  <a:pt x="6" y="12"/>
                </a:cubicBezTo>
                <a:cubicBezTo>
                  <a:pt x="6" y="12"/>
                  <a:pt x="7" y="11"/>
                  <a:pt x="7" y="11"/>
                </a:cubicBezTo>
                <a:cubicBezTo>
                  <a:pt x="8" y="11"/>
                  <a:pt x="8" y="12"/>
                  <a:pt x="8" y="12"/>
                </a:cubicBezTo>
                <a:cubicBezTo>
                  <a:pt x="8" y="13"/>
                  <a:pt x="8" y="13"/>
                  <a:pt x="7" y="13"/>
                </a:cubicBezTo>
                <a:close/>
                <a:moveTo>
                  <a:pt x="10" y="7"/>
                </a:moveTo>
                <a:cubicBezTo>
                  <a:pt x="8" y="10"/>
                  <a:pt x="8" y="10"/>
                  <a:pt x="8" y="10"/>
                </a:cubicBezTo>
                <a:cubicBezTo>
                  <a:pt x="7" y="11"/>
                  <a:pt x="6" y="10"/>
                  <a:pt x="6" y="9"/>
                </a:cubicBezTo>
                <a:cubicBezTo>
                  <a:pt x="8" y="6"/>
                  <a:pt x="8" y="6"/>
                  <a:pt x="8" y="6"/>
                </a:cubicBezTo>
                <a:cubicBezTo>
                  <a:pt x="9" y="5"/>
                  <a:pt x="8" y="4"/>
                  <a:pt x="7" y="4"/>
                </a:cubicBezTo>
                <a:cubicBezTo>
                  <a:pt x="6" y="4"/>
                  <a:pt x="5" y="4"/>
                  <a:pt x="5" y="5"/>
                </a:cubicBezTo>
                <a:cubicBezTo>
                  <a:pt x="4" y="5"/>
                  <a:pt x="4" y="4"/>
                  <a:pt x="4" y="3"/>
                </a:cubicBezTo>
                <a:cubicBezTo>
                  <a:pt x="4" y="2"/>
                  <a:pt x="6" y="2"/>
                  <a:pt x="7" y="2"/>
                </a:cubicBezTo>
                <a:cubicBezTo>
                  <a:pt x="9" y="2"/>
                  <a:pt x="11" y="3"/>
                  <a:pt x="11" y="5"/>
                </a:cubicBezTo>
                <a:cubicBezTo>
                  <a:pt x="11" y="6"/>
                  <a:pt x="10" y="7"/>
                  <a:pt x="10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02171" y="1865605"/>
            <a:ext cx="2207822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大气污染物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如何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扩散</a:t>
            </a:r>
            <a:r>
              <a:rPr kumimoji="1"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和影响附近区域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171450" indent="-1714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空气和水质污染是否和污染企业排放存在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显著关联</a:t>
            </a:r>
            <a:endParaRPr kumimoji="1"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89662" y="1865605"/>
            <a:ext cx="1980956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空气污染和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风向</a:t>
            </a: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风力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有何关联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171450" indent="-1714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降雨是否可以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明显改善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空气质量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16396" y="3315161"/>
            <a:ext cx="5271468" cy="11192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由于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数据量不足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（山东水质检测站点只有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6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个）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数据质量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不能得到保证（山东污染企业地理位置可能存在误差）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我们将在复赛中获取更多数据后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进一步分析和可视化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空气水质污染的溯源和缓解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问题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583869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59" y="2167959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缓解</a:t>
            </a:r>
            <a:r>
              <a:rPr kumimoji="0" lang="en-US" altLang="zh-CN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 </a:t>
            </a:r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初探</a:t>
            </a:r>
            <a:endParaRPr kumimoji="0" lang="en-US" altLang="zh-CN" sz="4000" dirty="0" smtClean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37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59" y="2167959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丰富的在线可视化</a:t>
            </a:r>
            <a:endParaRPr kumimoji="0" lang="en-US" altLang="zh-CN" sz="4000" dirty="0" smtClean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087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在线可视化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5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6313" y="2877943"/>
            <a:ext cx="1092821" cy="25485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6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0855" y="2877944"/>
            <a:ext cx="904159" cy="25485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7" name="图片 16" descr="屏幕快照 2016-07-30 上午11.51.2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35" y="2877944"/>
            <a:ext cx="1690077" cy="25485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76927" y="1292717"/>
            <a:ext cx="3416320" cy="580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使用极其丰富的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数据可视化</a:t>
            </a:r>
            <a:r>
              <a:rPr kumimoji="1"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交互探索</a:t>
            </a:r>
            <a:endParaRPr kumimoji="1" lang="en-US" altLang="zh-CN" sz="14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展示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空气和水质数据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" name="图片 3" descr="屏幕快照 2016-08-01 下午6.49.3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467" y="1142790"/>
            <a:ext cx="3881554" cy="3077518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940551" y="2029862"/>
            <a:ext cx="2994048" cy="580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可视化地址</a:t>
            </a:r>
            <a:endParaRPr kumimoji="1" lang="en-US" altLang="zh-CN" sz="14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spcAft>
                <a:spcPts val="450"/>
              </a:spcAft>
            </a:pP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  <a:hlinkClick r:id="rId6"/>
              </a:rPr>
              <a:t>http://zhanghonglun.cn/picloud</a:t>
            </a:r>
            <a:endParaRPr kumimoji="1"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06916" y="3506424"/>
            <a:ext cx="3356354" cy="580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我们将在复赛中进一步添加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更多丰富的</a:t>
            </a:r>
            <a:endParaRPr kumimoji="1" lang="en-US" altLang="zh-CN" sz="14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溯源</a:t>
            </a: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相关的交互可视化</a:t>
            </a: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104272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59" y="2167959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环境问题有多严重</a:t>
            </a:r>
            <a:endParaRPr kumimoji="0" lang="zh-CN" altLang="en-US" sz="4000" dirty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5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空气可视化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屏幕快照 2016-07-29 下午4.19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51" y="844421"/>
            <a:ext cx="5216767" cy="2652972"/>
          </a:xfrm>
          <a:prstGeom prst="rect">
            <a:avLst/>
          </a:prstGeom>
        </p:spPr>
      </p:pic>
      <p:pic>
        <p:nvPicPr>
          <p:cNvPr id="5" name="图片 4" descr="屏幕快照 2016-07-29 下午4.19.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51" y="3493491"/>
            <a:ext cx="5216767" cy="108625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134383" y="1376290"/>
            <a:ext cx="1636544" cy="1222328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021387" y="1069536"/>
            <a:ext cx="1416539" cy="1792850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2" name="直线连接符 21"/>
          <p:cNvCxnSpPr/>
          <p:nvPr/>
        </p:nvCxnSpPr>
        <p:spPr>
          <a:xfrm flipV="1">
            <a:off x="3389926" y="693619"/>
            <a:ext cx="820616" cy="682672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>
            <a:off x="4474311" y="693619"/>
            <a:ext cx="547076" cy="835072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741142" y="371224"/>
            <a:ext cx="32880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山东省和江苏省各个空气监测站点</a:t>
            </a:r>
            <a:r>
              <a:rPr lang="en-US" altLang="zh-CN" sz="12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实时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值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927233" y="2100386"/>
            <a:ext cx="1035538" cy="283308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6" name="直线连接符 25"/>
          <p:cNvCxnSpPr/>
          <p:nvPr/>
        </p:nvCxnSpPr>
        <p:spPr>
          <a:xfrm flipH="1">
            <a:off x="1647095" y="2383694"/>
            <a:ext cx="2465754" cy="2090615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372636" y="4345578"/>
            <a:ext cx="13131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当前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所展示时间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976080" y="2502879"/>
            <a:ext cx="976922" cy="283308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31" name="直线连接符 30"/>
          <p:cNvCxnSpPr/>
          <p:nvPr/>
        </p:nvCxnSpPr>
        <p:spPr>
          <a:xfrm>
            <a:off x="4630619" y="2786187"/>
            <a:ext cx="2549769" cy="1559391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7138358" y="4190999"/>
            <a:ext cx="1800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图例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以及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值域漫游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20" name="直线连接符 19"/>
          <p:cNvCxnSpPr/>
          <p:nvPr/>
        </p:nvCxnSpPr>
        <p:spPr>
          <a:xfrm>
            <a:off x="1961801" y="2893297"/>
            <a:ext cx="0" cy="561118"/>
          </a:xfrm>
          <a:prstGeom prst="line">
            <a:avLst/>
          </a:prstGeom>
          <a:ln w="9525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>
            <a:off x="1887900" y="2893297"/>
            <a:ext cx="372578" cy="0"/>
          </a:xfrm>
          <a:prstGeom prst="line">
            <a:avLst/>
          </a:prstGeom>
          <a:ln w="9525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1868362" y="3456735"/>
            <a:ext cx="372578" cy="0"/>
          </a:xfrm>
          <a:prstGeom prst="line">
            <a:avLst/>
          </a:prstGeom>
          <a:ln w="9525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35870" y="2491164"/>
            <a:ext cx="1390124" cy="529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山东省和江苏省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lang="zh-CN" altLang="en-US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平均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值折线图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28" name="直线连接符 27"/>
          <p:cNvCxnSpPr>
            <a:endCxn id="27" idx="3"/>
          </p:cNvCxnSpPr>
          <p:nvPr/>
        </p:nvCxnSpPr>
        <p:spPr>
          <a:xfrm flipH="1" flipV="1">
            <a:off x="1625994" y="2755852"/>
            <a:ext cx="335808" cy="399614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 flipV="1">
            <a:off x="5353537" y="2893297"/>
            <a:ext cx="1905000" cy="262169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7238999" y="2677700"/>
            <a:ext cx="1261884" cy="529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点击时间轴可以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切换所展示时间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43329" y="844421"/>
            <a:ext cx="1258821" cy="1353656"/>
          </a:xfrm>
          <a:prstGeom prst="rect">
            <a:avLst/>
          </a:prstGeom>
          <a:solidFill>
            <a:srgbClr val="5090A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动态交互地展示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chemeClr val="bg1"/>
                </a:solidFill>
                <a:latin typeface="Hiragino Sans GB W3"/>
                <a:ea typeface="Hiragino Sans GB W3"/>
                <a:cs typeface="Hiragino Sans GB W3"/>
              </a:rPr>
              <a:t>任意时刻</a:t>
            </a:r>
            <a:endParaRPr kumimoji="1" lang="en-US" altLang="zh-CN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各个站点</a:t>
            </a:r>
            <a:r>
              <a:rPr kumimoji="1" lang="en-US" altLang="zh-CN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值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以及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山东省和江苏的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CN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平均值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864734" y="3579835"/>
            <a:ext cx="1257887" cy="894474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4572005" y="3562028"/>
            <a:ext cx="1257887" cy="894474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40" name="直线连接符 39"/>
          <p:cNvCxnSpPr>
            <a:endCxn id="38" idx="2"/>
          </p:cNvCxnSpPr>
          <p:nvPr/>
        </p:nvCxnSpPr>
        <p:spPr>
          <a:xfrm flipH="1" flipV="1">
            <a:off x="3493678" y="4474309"/>
            <a:ext cx="628943" cy="273537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线连接符 42"/>
          <p:cNvCxnSpPr>
            <a:endCxn id="39" idx="2"/>
          </p:cNvCxnSpPr>
          <p:nvPr/>
        </p:nvCxnSpPr>
        <p:spPr>
          <a:xfrm flipV="1">
            <a:off x="4474311" y="4456502"/>
            <a:ext cx="726638" cy="291344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3003845" y="4747846"/>
            <a:ext cx="25442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山东省和江苏省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空气质量等级分布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477868" y="1228172"/>
            <a:ext cx="1179323" cy="767502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在当前时刻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山东省整体</a:t>
            </a:r>
            <a:r>
              <a:rPr kumimoji="1" lang="en-US" altLang="zh-CN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显著高于江苏省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44363" y="3396588"/>
            <a:ext cx="1257787" cy="559948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除了饼图以外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其他全部联动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391857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空气可视化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屏幕快照 2016-07-29 下午4.19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24" y="1182141"/>
            <a:ext cx="6330462" cy="327751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90581" y="732678"/>
            <a:ext cx="5673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基于空气监测站点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各项指标均值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绘制的</a:t>
            </a:r>
            <a:r>
              <a:rPr lang="en-US" altLang="zh-CN" sz="12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矩阵散点图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平行坐标轴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地理散点图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21044" y="3158000"/>
            <a:ext cx="3703187" cy="1222328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9" name="直线连接符 8"/>
          <p:cNvCxnSpPr>
            <a:endCxn id="8" idx="2"/>
          </p:cNvCxnSpPr>
          <p:nvPr/>
        </p:nvCxnSpPr>
        <p:spPr>
          <a:xfrm flipH="1" flipV="1">
            <a:off x="3472638" y="4380328"/>
            <a:ext cx="425287" cy="214197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156010" y="4594525"/>
            <a:ext cx="47019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每条曲线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代表一个空气监测站点，直观展示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各项指标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分布情况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14" name="直线连接符 13"/>
          <p:cNvCxnSpPr/>
          <p:nvPr/>
        </p:nvCxnSpPr>
        <p:spPr>
          <a:xfrm flipV="1">
            <a:off x="1148865" y="3985840"/>
            <a:ext cx="472179" cy="293076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45210" y="3905959"/>
            <a:ext cx="954107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在任意轴上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拖拽鼠标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可进行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范围筛选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878387" y="1857519"/>
            <a:ext cx="3640014" cy="2177173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19" name="直线连接符 18"/>
          <p:cNvCxnSpPr/>
          <p:nvPr/>
        </p:nvCxnSpPr>
        <p:spPr>
          <a:xfrm>
            <a:off x="7537939" y="2443664"/>
            <a:ext cx="375140" cy="438252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711559" y="2759634"/>
            <a:ext cx="1415772" cy="1194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每个点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代表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一个空气监测站点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多维展示</a:t>
            </a:r>
            <a:endParaRPr lang="en-US" altLang="zh-CN" sz="12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各项指标</a:t>
            </a:r>
            <a:endParaRPr lang="en-US" altLang="zh-CN" sz="12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两两之间的关联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04265" y="1182141"/>
            <a:ext cx="1034128" cy="978309"/>
          </a:xfrm>
          <a:prstGeom prst="rect">
            <a:avLst/>
          </a:prstGeom>
          <a:solidFill>
            <a:srgbClr val="5090A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各项指标两两之间的关联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CN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kumimoji="1" lang="en-US" altLang="zh-CN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PM2.5</a:t>
            </a: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高度线性相关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38983" y="1934308"/>
            <a:ext cx="2241710" cy="1064846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4" name="直线连接符 23"/>
          <p:cNvCxnSpPr>
            <a:stCxn id="25" idx="3"/>
          </p:cNvCxnSpPr>
          <p:nvPr/>
        </p:nvCxnSpPr>
        <p:spPr>
          <a:xfrm flipV="1">
            <a:off x="1283012" y="2671707"/>
            <a:ext cx="255971" cy="415358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10896" y="2600778"/>
            <a:ext cx="1172116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通过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范围筛选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在地图上找到</a:t>
            </a:r>
            <a:endParaRPr lang="en-US" altLang="zh-CN" sz="12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空气质量问题</a:t>
            </a:r>
            <a:endParaRPr lang="en-US" altLang="zh-CN" sz="12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最严重的点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842839" y="1179390"/>
            <a:ext cx="1076470" cy="893107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矩阵散点图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平行坐标轴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地理散点图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三者全部联动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51572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空气可视化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屏幕快照 2016-07-29 下午4.20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810" y="1484926"/>
            <a:ext cx="5961580" cy="297574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8246" y="967218"/>
            <a:ext cx="1336981" cy="605627"/>
          </a:xfrm>
          <a:prstGeom prst="rect">
            <a:avLst/>
          </a:prstGeom>
          <a:solidFill>
            <a:srgbClr val="5090A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各个站点任意指标详细历史数据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58537" y="2101753"/>
            <a:ext cx="1070709" cy="2177173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9" name="直线连接符 8"/>
          <p:cNvCxnSpPr/>
          <p:nvPr/>
        </p:nvCxnSpPr>
        <p:spPr>
          <a:xfrm flipV="1">
            <a:off x="7414846" y="1328615"/>
            <a:ext cx="537308" cy="773139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045193" y="807588"/>
            <a:ext cx="1774845" cy="529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空气监测站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地理散点图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颜色代表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AQI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均值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676770" y="1797542"/>
            <a:ext cx="1113692" cy="304211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15" name="直线连接符 14"/>
          <p:cNvCxnSpPr/>
          <p:nvPr/>
        </p:nvCxnSpPr>
        <p:spPr>
          <a:xfrm flipV="1">
            <a:off x="2217615" y="1944081"/>
            <a:ext cx="459155" cy="244230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11283" y="1875698"/>
            <a:ext cx="1877437" cy="529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通过下拉框更改所展示的</a:t>
            </a:r>
            <a:endParaRPr lang="en-US" altLang="zh-CN" sz="12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空气质量指标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73227" y="2872157"/>
            <a:ext cx="2393465" cy="566615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0" name="直线连接符 19"/>
          <p:cNvCxnSpPr>
            <a:stCxn id="23" idx="3"/>
            <a:endCxn id="19" idx="1"/>
          </p:cNvCxnSpPr>
          <p:nvPr/>
        </p:nvCxnSpPr>
        <p:spPr>
          <a:xfrm>
            <a:off x="2225596" y="2738268"/>
            <a:ext cx="1447631" cy="417197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55936" y="2473580"/>
            <a:ext cx="1569660" cy="529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每条折线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代表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一个站点的历史数据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161388" y="3346940"/>
            <a:ext cx="745460" cy="971062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7" name="直线连接符 26"/>
          <p:cNvCxnSpPr/>
          <p:nvPr/>
        </p:nvCxnSpPr>
        <p:spPr>
          <a:xfrm flipV="1">
            <a:off x="5724769" y="3937001"/>
            <a:ext cx="436619" cy="664307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042257" y="4581661"/>
            <a:ext cx="3365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鼠标悬浮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在折线上，将显示对应站点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详细信息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58246" y="3141791"/>
            <a:ext cx="1336981" cy="1107828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越靠前的站点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整体空气质量更好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CN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折线越平缓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江苏省空气质量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整体优于山东省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32" name="直线连接符 31"/>
          <p:cNvCxnSpPr>
            <a:stCxn id="35" idx="3"/>
          </p:cNvCxnSpPr>
          <p:nvPr/>
        </p:nvCxnSpPr>
        <p:spPr>
          <a:xfrm flipV="1">
            <a:off x="2510427" y="3761157"/>
            <a:ext cx="1719650" cy="902642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453454" y="4399111"/>
            <a:ext cx="2056973" cy="529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在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平行时间流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上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滚动鼠标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可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筛选显示范围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790462" y="967218"/>
            <a:ext cx="1617268" cy="361397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所有元素，全部联动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53034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水质可视化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屏幕快照 2016-07-29 下午4.21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23" y="1826846"/>
            <a:ext cx="6809737" cy="282426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95924" y="957449"/>
            <a:ext cx="1581216" cy="605627"/>
          </a:xfrm>
          <a:prstGeom prst="rect">
            <a:avLst/>
          </a:prstGeom>
          <a:solidFill>
            <a:srgbClr val="5090A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各个水质监测站点任意指标均值分布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15538" y="1949647"/>
            <a:ext cx="1143000" cy="304211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9" name="直线连接符 8"/>
          <p:cNvCxnSpPr>
            <a:stCxn id="8" idx="3"/>
          </p:cNvCxnSpPr>
          <p:nvPr/>
        </p:nvCxnSpPr>
        <p:spPr>
          <a:xfrm flipV="1">
            <a:off x="7258538" y="1826846"/>
            <a:ext cx="429847" cy="274907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7660328" y="1465386"/>
            <a:ext cx="1133644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通过下拉框</a:t>
            </a:r>
            <a:endParaRPr lang="en-US" altLang="zh-CN" sz="12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更改所展示的</a:t>
            </a:r>
            <a:endParaRPr lang="en-US" altLang="zh-CN" sz="12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水质指标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295398" y="4261047"/>
            <a:ext cx="5611447" cy="232799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0" name="直线连接符 19"/>
          <p:cNvCxnSpPr>
            <a:stCxn id="19" idx="3"/>
          </p:cNvCxnSpPr>
          <p:nvPr/>
        </p:nvCxnSpPr>
        <p:spPr>
          <a:xfrm flipV="1">
            <a:off x="6906845" y="4191000"/>
            <a:ext cx="781540" cy="186447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656025" y="3456934"/>
            <a:ext cx="1159292" cy="1194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按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所属流域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分组展示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各个站点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使得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流域特征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更加明显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95937" y="2696308"/>
            <a:ext cx="209063" cy="1484923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551722" y="2618154"/>
            <a:ext cx="209063" cy="1600780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137876" y="2766355"/>
            <a:ext cx="209063" cy="1121799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7" name="直线连接符 26"/>
          <p:cNvCxnSpPr>
            <a:stCxn id="24" idx="0"/>
          </p:cNvCxnSpPr>
          <p:nvPr/>
        </p:nvCxnSpPr>
        <p:spPr>
          <a:xfrm flipV="1">
            <a:off x="1800469" y="1563076"/>
            <a:ext cx="1441939" cy="1133232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线连接符 29"/>
          <p:cNvCxnSpPr>
            <a:stCxn id="25" idx="0"/>
          </p:cNvCxnSpPr>
          <p:nvPr/>
        </p:nvCxnSpPr>
        <p:spPr>
          <a:xfrm flipV="1">
            <a:off x="2656254" y="1563076"/>
            <a:ext cx="811823" cy="1055078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线连接符 31"/>
          <p:cNvCxnSpPr>
            <a:stCxn id="26" idx="0"/>
          </p:cNvCxnSpPr>
          <p:nvPr/>
        </p:nvCxnSpPr>
        <p:spPr>
          <a:xfrm flipV="1">
            <a:off x="3242408" y="1563076"/>
            <a:ext cx="362438" cy="1203279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2457946" y="1227015"/>
            <a:ext cx="2852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松花江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长江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淮河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水质监测站点居多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642437" y="791308"/>
            <a:ext cx="1763223" cy="743484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PH</a:t>
            </a: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值、溶解氧、氨氮、总有机碳数据质量较好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高锰酸盐值存在较多缺失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495597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屏幕快照 2016-07-29 下午4.21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062" y="1111007"/>
            <a:ext cx="6217480" cy="3259076"/>
          </a:xfrm>
          <a:prstGeom prst="rect">
            <a:avLst/>
          </a:prstGeom>
        </p:spPr>
      </p:pic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水质可视化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87828" y="3030990"/>
            <a:ext cx="4058787" cy="1179543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9" name="直线连接符 8"/>
          <p:cNvCxnSpPr>
            <a:endCxn id="8" idx="2"/>
          </p:cNvCxnSpPr>
          <p:nvPr/>
        </p:nvCxnSpPr>
        <p:spPr>
          <a:xfrm flipH="1" flipV="1">
            <a:off x="3617222" y="4210533"/>
            <a:ext cx="247488" cy="256984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768231" y="4441197"/>
            <a:ext cx="5470769" cy="52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每条曲线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代表一个水质监测站点，直观展示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各项指标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分布情况</a:t>
            </a:r>
          </a:p>
          <a:p>
            <a:pPr algn="ctr">
              <a:lnSpc>
                <a:spcPct val="120000"/>
              </a:lnSpc>
            </a:pPr>
            <a:r>
              <a:rPr lang="en-US" altLang="zh-CN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PH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值</a:t>
            </a:r>
            <a:r>
              <a:rPr lang="en-US" altLang="zh-CN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比较稳定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，溶解氧</a:t>
            </a:r>
            <a:r>
              <a:rPr lang="en-US" altLang="zh-CN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波动较大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，氨氮和总有机碳</a:t>
            </a:r>
            <a:r>
              <a:rPr lang="en-US" altLang="zh-CN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存在异常点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14" name="直线连接符 13"/>
          <p:cNvCxnSpPr/>
          <p:nvPr/>
        </p:nvCxnSpPr>
        <p:spPr>
          <a:xfrm flipV="1">
            <a:off x="1119558" y="3917457"/>
            <a:ext cx="472179" cy="293076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35441" y="3837576"/>
            <a:ext cx="954107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在任意轴上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拖拽鼠标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可进行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范围筛选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22077" y="1567791"/>
            <a:ext cx="3786555" cy="2007750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19" name="直线连接符 18"/>
          <p:cNvCxnSpPr/>
          <p:nvPr/>
        </p:nvCxnSpPr>
        <p:spPr>
          <a:xfrm>
            <a:off x="7518401" y="2375281"/>
            <a:ext cx="375140" cy="438252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682254" y="2671713"/>
            <a:ext cx="1415772" cy="1194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每个点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代表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一个水质监测站点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多维展示</a:t>
            </a:r>
            <a:endParaRPr lang="en-US" altLang="zh-CN" sz="12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各项指标</a:t>
            </a:r>
            <a:endParaRPr lang="en-US" altLang="zh-CN" sz="12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两两之间的关联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4496" y="1113759"/>
            <a:ext cx="1034128" cy="890355"/>
          </a:xfrm>
          <a:prstGeom prst="rect">
            <a:avLst/>
          </a:prstGeom>
          <a:solidFill>
            <a:srgbClr val="5090A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PH</a:t>
            </a: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值、溶解氧、氨氮、总有机碳之间并无显著关联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97601" y="1587328"/>
            <a:ext cx="1645785" cy="1284827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4" name="直线连接符 23"/>
          <p:cNvCxnSpPr>
            <a:stCxn id="25" idx="3"/>
          </p:cNvCxnSpPr>
          <p:nvPr/>
        </p:nvCxnSpPr>
        <p:spPr>
          <a:xfrm flipV="1">
            <a:off x="1283012" y="2583786"/>
            <a:ext cx="314585" cy="434896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10896" y="2532395"/>
            <a:ext cx="1172116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通过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范围筛选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在地图上找到</a:t>
            </a:r>
            <a:endParaRPr lang="en-US" altLang="zh-CN" sz="12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水质问题</a:t>
            </a:r>
            <a:endParaRPr lang="en-US" altLang="zh-CN" sz="1200" dirty="0" smtClean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最严重的点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833070" y="1111007"/>
            <a:ext cx="1076470" cy="893107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矩阵散点图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平行坐标轴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地理散点图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三者全部联动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833070" y="4073779"/>
            <a:ext cx="1076470" cy="592608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颜色代表站点所属流域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690581" y="674064"/>
            <a:ext cx="58974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基于水质监测站点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各项指标均值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绘制的</a:t>
            </a:r>
            <a:r>
              <a:rPr lang="en-US" altLang="zh-CN" sz="12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矩阵散点图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、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平行坐标轴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地理散点图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934291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水质可视化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屏幕快照 2016-07-29 下午4.2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149" y="1314474"/>
            <a:ext cx="5392615" cy="329171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45211" y="1714325"/>
            <a:ext cx="2417553" cy="1958903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8" name="直线连接符 7"/>
          <p:cNvCxnSpPr>
            <a:endCxn id="7" idx="1"/>
          </p:cNvCxnSpPr>
          <p:nvPr/>
        </p:nvCxnSpPr>
        <p:spPr>
          <a:xfrm flipV="1">
            <a:off x="1797534" y="2693777"/>
            <a:ext cx="747677" cy="979451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4544" y="3477837"/>
            <a:ext cx="1826141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水质站点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地理分布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颜色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代表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所属流域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大小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代表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异常事件数量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071071" y="1572838"/>
            <a:ext cx="273543" cy="236575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85749" y="1314474"/>
            <a:ext cx="1403595" cy="758992"/>
          </a:xfrm>
          <a:prstGeom prst="rect">
            <a:avLst/>
          </a:prstGeom>
          <a:solidFill>
            <a:srgbClr val="5090A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水质指标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异常事件监测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动态</a:t>
            </a: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时间线可视化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19" name="直线连接符 18"/>
          <p:cNvCxnSpPr>
            <a:stCxn id="54" idx="3"/>
            <a:endCxn id="17" idx="2"/>
          </p:cNvCxnSpPr>
          <p:nvPr/>
        </p:nvCxnSpPr>
        <p:spPr>
          <a:xfrm flipV="1">
            <a:off x="1589895" y="1809413"/>
            <a:ext cx="617948" cy="994592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334845" y="3759951"/>
            <a:ext cx="4601309" cy="753434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5" name="直线连接符 24"/>
          <p:cNvCxnSpPr>
            <a:endCxn id="29" idx="1"/>
          </p:cNvCxnSpPr>
          <p:nvPr/>
        </p:nvCxnSpPr>
        <p:spPr>
          <a:xfrm>
            <a:off x="6936154" y="4327770"/>
            <a:ext cx="608879" cy="212503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545033" y="438638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异常事件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时间线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507700" y="3799027"/>
            <a:ext cx="1536761" cy="108666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33" name="直线连接符 32"/>
          <p:cNvCxnSpPr/>
          <p:nvPr/>
        </p:nvCxnSpPr>
        <p:spPr>
          <a:xfrm flipH="1">
            <a:off x="1983149" y="3907693"/>
            <a:ext cx="791313" cy="786468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73389" y="4674623"/>
            <a:ext cx="48526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异常事件</a:t>
            </a:r>
            <a:r>
              <a:rPr lang="en-US" altLang="zh-CN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类别</a:t>
            </a:r>
            <a:r>
              <a:rPr lang="zh-CN" altLang="zh-CN" sz="1200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，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鼠标悬浮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后</a:t>
            </a:r>
            <a:r>
              <a:rPr lang="zh-CN" altLang="zh-CN" sz="1200" dirty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，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时间线中仅显示</a:t>
            </a:r>
            <a:r>
              <a:rPr lang="en-US" altLang="zh-CN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对应类别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的异常事件</a:t>
            </a:r>
            <a:endParaRPr lang="zh-CN" altLang="en-US" sz="1200" dirty="0">
              <a:solidFill>
                <a:srgbClr val="5959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520919" y="1611923"/>
            <a:ext cx="1806004" cy="2012459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41" name="直线连接符 40"/>
          <p:cNvCxnSpPr/>
          <p:nvPr/>
        </p:nvCxnSpPr>
        <p:spPr>
          <a:xfrm>
            <a:off x="7326923" y="2693777"/>
            <a:ext cx="429846" cy="332143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486419" y="2986816"/>
            <a:ext cx="1467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异常事件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详细信息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45" name="直线连接符 44"/>
          <p:cNvCxnSpPr/>
          <p:nvPr/>
        </p:nvCxnSpPr>
        <p:spPr>
          <a:xfrm flipH="1" flipV="1">
            <a:off x="3604846" y="1094154"/>
            <a:ext cx="928078" cy="1162540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1890518" y="776001"/>
            <a:ext cx="55194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单击以选择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某个水质站点后，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详细信息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时间线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中仅显示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该站点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的异常事件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673962" y="1314474"/>
            <a:ext cx="1037712" cy="1107828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事件数量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发生时间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站点名称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所属流域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异常指标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673962" y="3571106"/>
            <a:ext cx="1076470" cy="592608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所有元素</a:t>
            </a:r>
            <a:endParaRPr kumimoji="1" lang="en-US" altLang="zh-CN" sz="1100" dirty="0" smtClean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1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全部联动</a:t>
            </a:r>
            <a:endParaRPr kumimoji="1" lang="zh-CN" altLang="en-US" sz="11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30603" y="2317718"/>
            <a:ext cx="1159292" cy="972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清除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站点选择</a:t>
            </a:r>
            <a:endParaRPr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并播放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异常事件监测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动态可视化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4012195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59" y="2167959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共创环保</a:t>
            </a:r>
            <a:r>
              <a:rPr kumimoji="0" lang="en-US" altLang="zh-CN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 </a:t>
            </a:r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气象徽章</a:t>
            </a:r>
            <a:endParaRPr kumimoji="0" lang="en-US" altLang="zh-CN" sz="4000" dirty="0" smtClean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191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气象徽章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69259" y="4200770"/>
            <a:ext cx="908521" cy="481211"/>
          </a:xfrm>
          <a:prstGeom prst="rect">
            <a:avLst/>
          </a:prstGeom>
          <a:solidFill>
            <a:srgbClr val="5090A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数据共创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85021" y="4200770"/>
            <a:ext cx="908520" cy="481211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数据表达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71424" y="4200770"/>
            <a:ext cx="937827" cy="481211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数据感知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20344" y="4200770"/>
            <a:ext cx="944346" cy="481211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数据治理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椭圆 1"/>
          <p:cNvSpPr>
            <a:spLocks noChangeArrowheads="1"/>
          </p:cNvSpPr>
          <p:nvPr/>
        </p:nvSpPr>
        <p:spPr bwMode="auto">
          <a:xfrm>
            <a:off x="3287452" y="2290248"/>
            <a:ext cx="2303463" cy="1247152"/>
          </a:xfrm>
          <a:prstGeom prst="ellipse">
            <a:avLst/>
          </a:prstGeom>
          <a:noFill/>
          <a:ln w="12700">
            <a:solidFill>
              <a:srgbClr val="AABBC3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任意多边形 2"/>
          <p:cNvSpPr>
            <a:spLocks/>
          </p:cNvSpPr>
          <p:nvPr/>
        </p:nvSpPr>
        <p:spPr bwMode="auto">
          <a:xfrm>
            <a:off x="4191290" y="919283"/>
            <a:ext cx="474312" cy="477718"/>
          </a:xfrm>
          <a:custGeom>
            <a:avLst/>
            <a:gdLst>
              <a:gd name="T0" fmla="*/ 372653 w 746536"/>
              <a:gd name="T1" fmla="*/ 0 h 692122"/>
              <a:gd name="T2" fmla="*/ 745303 w 746536"/>
              <a:gd name="T3" fmla="*/ 319517 h 692122"/>
              <a:gd name="T4" fmla="*/ 447754 w 746536"/>
              <a:gd name="T5" fmla="*/ 632543 h 692122"/>
              <a:gd name="T6" fmla="*/ 446180 w 746536"/>
              <a:gd name="T7" fmla="*/ 632679 h 692122"/>
              <a:gd name="T8" fmla="*/ 450611 w 746536"/>
              <a:gd name="T9" fmla="*/ 635830 h 692122"/>
              <a:gd name="T10" fmla="*/ 457258 w 746536"/>
              <a:gd name="T11" fmla="*/ 651624 h 692122"/>
              <a:gd name="T12" fmla="*/ 372653 w 746536"/>
              <a:gd name="T13" fmla="*/ 692206 h 692122"/>
              <a:gd name="T14" fmla="*/ 288045 w 746536"/>
              <a:gd name="T15" fmla="*/ 651624 h 692122"/>
              <a:gd name="T16" fmla="*/ 294695 w 746536"/>
              <a:gd name="T17" fmla="*/ 635830 h 692122"/>
              <a:gd name="T18" fmla="*/ 299123 w 746536"/>
              <a:gd name="T19" fmla="*/ 632679 h 692122"/>
              <a:gd name="T20" fmla="*/ 297550 w 746536"/>
              <a:gd name="T21" fmla="*/ 632543 h 692122"/>
              <a:gd name="T22" fmla="*/ 0 w 746536"/>
              <a:gd name="T23" fmla="*/ 319517 h 692122"/>
              <a:gd name="T24" fmla="*/ 372653 w 746536"/>
              <a:gd name="T25" fmla="*/ 0 h 69212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46536" h="692122">
                <a:moveTo>
                  <a:pt x="373268" y="0"/>
                </a:moveTo>
                <a:cubicBezTo>
                  <a:pt x="579418" y="0"/>
                  <a:pt x="746536" y="143035"/>
                  <a:pt x="746536" y="319478"/>
                </a:cubicBezTo>
                <a:cubicBezTo>
                  <a:pt x="746536" y="473866"/>
                  <a:pt x="618587" y="602675"/>
                  <a:pt x="448495" y="632465"/>
                </a:cubicBezTo>
                <a:lnTo>
                  <a:pt x="446918" y="632601"/>
                </a:lnTo>
                <a:lnTo>
                  <a:pt x="451355" y="635752"/>
                </a:lnTo>
                <a:cubicBezTo>
                  <a:pt x="455643" y="640606"/>
                  <a:pt x="458014" y="645944"/>
                  <a:pt x="458014" y="651546"/>
                </a:cubicBezTo>
                <a:cubicBezTo>
                  <a:pt x="458014" y="673956"/>
                  <a:pt x="420072" y="692122"/>
                  <a:pt x="373268" y="692122"/>
                </a:cubicBezTo>
                <a:cubicBezTo>
                  <a:pt x="326464" y="692122"/>
                  <a:pt x="288522" y="673956"/>
                  <a:pt x="288522" y="651546"/>
                </a:cubicBezTo>
                <a:cubicBezTo>
                  <a:pt x="288522" y="645944"/>
                  <a:pt x="290894" y="640606"/>
                  <a:pt x="295182" y="635752"/>
                </a:cubicBezTo>
                <a:lnTo>
                  <a:pt x="299618" y="632601"/>
                </a:lnTo>
                <a:lnTo>
                  <a:pt x="298042" y="632465"/>
                </a:lnTo>
                <a:cubicBezTo>
                  <a:pt x="127949" y="602675"/>
                  <a:pt x="0" y="473866"/>
                  <a:pt x="0" y="319478"/>
                </a:cubicBezTo>
                <a:cubicBezTo>
                  <a:pt x="0" y="143035"/>
                  <a:pt x="167118" y="0"/>
                  <a:pt x="373268" y="0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2" name="组合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551" y="1532796"/>
            <a:ext cx="504452" cy="127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组合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674" y="1656987"/>
            <a:ext cx="313612" cy="78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组合 9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408" y="2218692"/>
            <a:ext cx="313612" cy="78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组合 1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742" y="2748510"/>
            <a:ext cx="312395" cy="788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组合 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286" y="2735058"/>
            <a:ext cx="312395" cy="788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组合 18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026" y="2218694"/>
            <a:ext cx="312395" cy="788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组合 21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857" y="1656987"/>
            <a:ext cx="313612" cy="78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流程图: 联系 24"/>
          <p:cNvSpPr>
            <a:spLocks noChangeArrowheads="1"/>
          </p:cNvSpPr>
          <p:nvPr/>
        </p:nvSpPr>
        <p:spPr bwMode="auto">
          <a:xfrm>
            <a:off x="3745099" y="2346204"/>
            <a:ext cx="98459" cy="99675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流程图: 联系 25"/>
          <p:cNvSpPr>
            <a:spLocks noChangeArrowheads="1"/>
          </p:cNvSpPr>
          <p:nvPr/>
        </p:nvSpPr>
        <p:spPr bwMode="auto">
          <a:xfrm>
            <a:off x="3253062" y="2866639"/>
            <a:ext cx="98460" cy="98459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流程图: 联系 26"/>
          <p:cNvSpPr>
            <a:spLocks noChangeArrowheads="1"/>
          </p:cNvSpPr>
          <p:nvPr/>
        </p:nvSpPr>
        <p:spPr bwMode="auto">
          <a:xfrm>
            <a:off x="3746058" y="3396287"/>
            <a:ext cx="98460" cy="98459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流程图: 联系 27"/>
          <p:cNvSpPr>
            <a:spLocks noChangeArrowheads="1"/>
          </p:cNvSpPr>
          <p:nvPr/>
        </p:nvSpPr>
        <p:spPr bwMode="auto">
          <a:xfrm>
            <a:off x="5043416" y="3396287"/>
            <a:ext cx="81441" cy="93596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流程图: 联系 28"/>
          <p:cNvSpPr>
            <a:spLocks noChangeArrowheads="1"/>
          </p:cNvSpPr>
          <p:nvPr/>
        </p:nvSpPr>
        <p:spPr bwMode="auto">
          <a:xfrm>
            <a:off x="5995301" y="3083783"/>
            <a:ext cx="45719" cy="45720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流程图: 联系 29"/>
          <p:cNvSpPr>
            <a:spLocks noChangeArrowheads="1"/>
          </p:cNvSpPr>
          <p:nvPr/>
        </p:nvSpPr>
        <p:spPr bwMode="auto">
          <a:xfrm>
            <a:off x="5084137" y="2396042"/>
            <a:ext cx="98459" cy="98459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Freeform 147"/>
          <p:cNvSpPr>
            <a:spLocks noEditPoints="1"/>
          </p:cNvSpPr>
          <p:nvPr/>
        </p:nvSpPr>
        <p:spPr bwMode="auto">
          <a:xfrm>
            <a:off x="4331725" y="995119"/>
            <a:ext cx="187194" cy="294162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62" name="流程图: 联系 67"/>
          <p:cNvSpPr>
            <a:spLocks noChangeArrowheads="1"/>
          </p:cNvSpPr>
          <p:nvPr/>
        </p:nvSpPr>
        <p:spPr bwMode="auto">
          <a:xfrm>
            <a:off x="5539063" y="2913987"/>
            <a:ext cx="81441" cy="93597"/>
          </a:xfrm>
          <a:prstGeom prst="flowChartConnector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63" name="直接连接符 6"/>
          <p:cNvCxnSpPr>
            <a:cxnSpLocks noChangeShapeType="1"/>
            <a:stCxn id="9" idx="3"/>
            <a:endCxn id="8" idx="1"/>
          </p:cNvCxnSpPr>
          <p:nvPr/>
        </p:nvCxnSpPr>
        <p:spPr bwMode="auto">
          <a:xfrm>
            <a:off x="2764690" y="4441376"/>
            <a:ext cx="506734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直接连接符 6"/>
          <p:cNvCxnSpPr>
            <a:cxnSpLocks noChangeShapeType="1"/>
            <a:stCxn id="8" idx="3"/>
            <a:endCxn id="7" idx="1"/>
          </p:cNvCxnSpPr>
          <p:nvPr/>
        </p:nvCxnSpPr>
        <p:spPr bwMode="auto">
          <a:xfrm>
            <a:off x="4209251" y="4441376"/>
            <a:ext cx="575770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直接连接符 6"/>
          <p:cNvCxnSpPr>
            <a:cxnSpLocks noChangeShapeType="1"/>
            <a:stCxn id="7" idx="3"/>
            <a:endCxn id="6" idx="1"/>
          </p:cNvCxnSpPr>
          <p:nvPr/>
        </p:nvCxnSpPr>
        <p:spPr bwMode="auto">
          <a:xfrm>
            <a:off x="5693541" y="4441376"/>
            <a:ext cx="475718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矩形 71"/>
          <p:cNvSpPr/>
          <p:nvPr/>
        </p:nvSpPr>
        <p:spPr>
          <a:xfrm>
            <a:off x="1189919" y="1060589"/>
            <a:ext cx="1396008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身为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普通大众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，我们还能为公益环保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做些什么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grpSp>
        <p:nvGrpSpPr>
          <p:cNvPr id="73" name="组合 31"/>
          <p:cNvGrpSpPr>
            <a:grpSpLocks/>
          </p:cNvGrpSpPr>
          <p:nvPr/>
        </p:nvGrpSpPr>
        <p:grpSpPr bwMode="auto">
          <a:xfrm>
            <a:off x="2682586" y="1289282"/>
            <a:ext cx="382704" cy="382704"/>
            <a:chOff x="0" y="0"/>
            <a:chExt cx="538216" cy="538216"/>
          </a:xfrm>
        </p:grpSpPr>
        <p:sp>
          <p:nvSpPr>
            <p:cNvPr id="74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6" name="组合 31"/>
          <p:cNvGrpSpPr>
            <a:grpSpLocks/>
          </p:cNvGrpSpPr>
          <p:nvPr/>
        </p:nvGrpSpPr>
        <p:grpSpPr bwMode="auto">
          <a:xfrm>
            <a:off x="5907888" y="1289281"/>
            <a:ext cx="382704" cy="382704"/>
            <a:chOff x="0" y="0"/>
            <a:chExt cx="538216" cy="538216"/>
          </a:xfrm>
        </p:grpSpPr>
        <p:sp>
          <p:nvSpPr>
            <p:cNvPr id="77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9" name="组合 31"/>
          <p:cNvGrpSpPr>
            <a:grpSpLocks/>
          </p:cNvGrpSpPr>
          <p:nvPr/>
        </p:nvGrpSpPr>
        <p:grpSpPr bwMode="auto">
          <a:xfrm>
            <a:off x="2682586" y="3298531"/>
            <a:ext cx="382704" cy="382704"/>
            <a:chOff x="0" y="0"/>
            <a:chExt cx="538216" cy="538216"/>
          </a:xfrm>
        </p:grpSpPr>
        <p:sp>
          <p:nvSpPr>
            <p:cNvPr id="80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" name="组合 31"/>
          <p:cNvGrpSpPr>
            <a:grpSpLocks/>
          </p:cNvGrpSpPr>
          <p:nvPr/>
        </p:nvGrpSpPr>
        <p:grpSpPr bwMode="auto">
          <a:xfrm>
            <a:off x="5907888" y="3298531"/>
            <a:ext cx="382704" cy="382704"/>
            <a:chOff x="0" y="0"/>
            <a:chExt cx="538216" cy="538216"/>
          </a:xfrm>
        </p:grpSpPr>
        <p:sp>
          <p:nvSpPr>
            <p:cNvPr id="83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5" name="组合 31"/>
          <p:cNvGrpSpPr>
            <a:grpSpLocks/>
          </p:cNvGrpSpPr>
          <p:nvPr/>
        </p:nvGrpSpPr>
        <p:grpSpPr bwMode="auto">
          <a:xfrm>
            <a:off x="6713821" y="2346204"/>
            <a:ext cx="382704" cy="382704"/>
            <a:chOff x="0" y="0"/>
            <a:chExt cx="538216" cy="538216"/>
          </a:xfrm>
        </p:grpSpPr>
        <p:sp>
          <p:nvSpPr>
            <p:cNvPr id="86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8" name="组合 31"/>
          <p:cNvGrpSpPr>
            <a:grpSpLocks/>
          </p:cNvGrpSpPr>
          <p:nvPr/>
        </p:nvGrpSpPr>
        <p:grpSpPr bwMode="auto">
          <a:xfrm>
            <a:off x="1825217" y="2346204"/>
            <a:ext cx="382704" cy="382704"/>
            <a:chOff x="0" y="0"/>
            <a:chExt cx="538216" cy="538216"/>
          </a:xfrm>
        </p:grpSpPr>
        <p:sp>
          <p:nvSpPr>
            <p:cNvPr id="89" name="流程图: 联系 32"/>
            <p:cNvSpPr>
              <a:spLocks noChangeArrowheads="1"/>
            </p:cNvSpPr>
            <p:nvPr/>
          </p:nvSpPr>
          <p:spPr bwMode="auto">
            <a:xfrm>
              <a:off x="0" y="0"/>
              <a:ext cx="538216" cy="538216"/>
            </a:xfrm>
            <a:prstGeom prst="flowChartConnector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105"/>
            <p:cNvSpPr>
              <a:spLocks/>
            </p:cNvSpPr>
            <p:nvPr/>
          </p:nvSpPr>
          <p:spPr bwMode="auto">
            <a:xfrm>
              <a:off x="123553" y="168359"/>
              <a:ext cx="291110" cy="214383"/>
            </a:xfrm>
            <a:custGeom>
              <a:avLst/>
              <a:gdLst>
                <a:gd name="T0" fmla="*/ 2147483647 w 290"/>
                <a:gd name="T1" fmla="*/ 2147483647 h 213"/>
                <a:gd name="T2" fmla="*/ 2147483647 w 290"/>
                <a:gd name="T3" fmla="*/ 2147483647 h 213"/>
                <a:gd name="T4" fmla="*/ 2147483647 w 290"/>
                <a:gd name="T5" fmla="*/ 2147483647 h 213"/>
                <a:gd name="T6" fmla="*/ 2147483647 w 290"/>
                <a:gd name="T7" fmla="*/ 2147483647 h 213"/>
                <a:gd name="T8" fmla="*/ 2147483647 w 290"/>
                <a:gd name="T9" fmla="*/ 2147483647 h 213"/>
                <a:gd name="T10" fmla="*/ 2147483647 w 290"/>
                <a:gd name="T11" fmla="*/ 2147483647 h 213"/>
                <a:gd name="T12" fmla="*/ 2147483647 w 290"/>
                <a:gd name="T13" fmla="*/ 2147483647 h 213"/>
                <a:gd name="T14" fmla="*/ 2147483647 w 290"/>
                <a:gd name="T15" fmla="*/ 2147483647 h 213"/>
                <a:gd name="T16" fmla="*/ 2147483647 w 290"/>
                <a:gd name="T17" fmla="*/ 2147483647 h 213"/>
                <a:gd name="T18" fmla="*/ 2147483647 w 290"/>
                <a:gd name="T19" fmla="*/ 2147483647 h 213"/>
                <a:gd name="T20" fmla="*/ 2147483647 w 290"/>
                <a:gd name="T21" fmla="*/ 2147483647 h 213"/>
                <a:gd name="T22" fmla="*/ 2147483647 w 290"/>
                <a:gd name="T23" fmla="*/ 2147483647 h 213"/>
                <a:gd name="T24" fmla="*/ 2147483647 w 290"/>
                <a:gd name="T25" fmla="*/ 2147483647 h 213"/>
                <a:gd name="T26" fmla="*/ 2147483647 w 290"/>
                <a:gd name="T27" fmla="*/ 2147483647 h 213"/>
                <a:gd name="T28" fmla="*/ 2147483647 w 290"/>
                <a:gd name="T29" fmla="*/ 2147483647 h 2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1" name="矩形 90"/>
          <p:cNvSpPr/>
          <p:nvPr/>
        </p:nvSpPr>
        <p:spPr>
          <a:xfrm>
            <a:off x="304321" y="2104212"/>
            <a:ext cx="1396008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2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我们不能要求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工厂停业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，更不能阻止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城市的发展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122340" y="3129503"/>
            <a:ext cx="1396008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200" b="1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3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也做不到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呼风唤雨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，改善我们的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空气质量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6501278" y="3128944"/>
            <a:ext cx="1509491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200" b="1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4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但是我们应当更加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了解环保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，更加主动地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参与环保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256023" y="2101839"/>
            <a:ext cx="1509491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200" b="1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5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我们不仅是数据的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使用者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，更是数据的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生产者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501278" y="1060589"/>
            <a:ext cx="1441108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200" b="1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6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聚集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大众力量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，一起为公益环保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数据共创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9801" name="矩形 289800"/>
          <p:cNvSpPr/>
          <p:nvPr/>
        </p:nvSpPr>
        <p:spPr>
          <a:xfrm>
            <a:off x="3093108" y="972251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共创环</a:t>
            </a:r>
            <a:r>
              <a:rPr lang="zh-CN" altLang="en-US" sz="1600" dirty="0" smtClean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保</a:t>
            </a:r>
            <a:r>
              <a:rPr lang="en-US" altLang="zh-CN" sz="1600" dirty="0" smtClean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           </a:t>
            </a:r>
            <a:r>
              <a:rPr lang="zh-CN" altLang="en-US" sz="1600" dirty="0" smtClean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气</a:t>
            </a:r>
            <a:r>
              <a:rPr lang="zh-CN" altLang="en-US" sz="1600" dirty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象</a:t>
            </a:r>
            <a:r>
              <a:rPr lang="zh-CN" altLang="en-US" sz="1600" dirty="0" smtClean="0">
                <a:solidFill>
                  <a:srgbClr val="40937D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徽章</a:t>
            </a:r>
            <a:endParaRPr lang="en-US" altLang="zh-CN" sz="1600" dirty="0">
              <a:solidFill>
                <a:srgbClr val="40937D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49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dirty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气象徽章</a:t>
            </a:r>
          </a:p>
        </p:txBody>
      </p:sp>
      <p:pic>
        <p:nvPicPr>
          <p:cNvPr id="3" name="图片 2" descr="屏幕快照 2016-08-02 下午12.27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647" y="1279773"/>
            <a:ext cx="2117353" cy="16168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636154" y="306455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气象徽章</a:t>
            </a:r>
          </a:p>
        </p:txBody>
      </p:sp>
      <p:sp>
        <p:nvSpPr>
          <p:cNvPr id="5" name="矩形 4"/>
          <p:cNvSpPr/>
          <p:nvPr/>
        </p:nvSpPr>
        <p:spPr>
          <a:xfrm>
            <a:off x="6323537" y="3393320"/>
            <a:ext cx="17405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穿戴小件</a:t>
            </a:r>
            <a:r>
              <a:rPr lang="en-US" altLang="zh-CN" sz="1400" dirty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气象大千</a:t>
            </a:r>
            <a:endParaRPr lang="en-US" altLang="zh-CN" sz="1400" dirty="0" smtClean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88016" y="3759711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定制你的随身气象站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223538" y="995951"/>
            <a:ext cx="19287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互联网</a:t>
            </a:r>
            <a:r>
              <a:rPr lang="en-US" altLang="zh-CN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＋</a:t>
            </a:r>
            <a:r>
              <a:rPr lang="en-US" altLang="zh-CN" sz="14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Mini</a:t>
            </a:r>
            <a:r>
              <a:rPr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气象站</a:t>
            </a:r>
            <a:endParaRPr lang="en-US" altLang="zh-CN" sz="14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98649" y="1522969"/>
            <a:ext cx="134067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众包</a:t>
            </a:r>
            <a:endParaRPr lang="en-US" altLang="zh-CN" sz="1600" dirty="0" smtClean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en-US" altLang="zh-CN" sz="1200" dirty="0" smtClean="0">
                <a:solidFill>
                  <a:srgbClr val="91A368"/>
                </a:solidFill>
                <a:latin typeface="Hiragino Sans GB W3"/>
                <a:ea typeface="Hiragino Sans GB W3"/>
                <a:cs typeface="Hiragino Sans GB W3"/>
              </a:rPr>
              <a:t>Crowdsourcing</a:t>
            </a:r>
          </a:p>
        </p:txBody>
      </p:sp>
      <p:sp>
        <p:nvSpPr>
          <p:cNvPr id="18" name="矩形 17"/>
          <p:cNvSpPr/>
          <p:nvPr/>
        </p:nvSpPr>
        <p:spPr>
          <a:xfrm>
            <a:off x="2520647" y="1523487"/>
            <a:ext cx="73609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共享</a:t>
            </a:r>
            <a:endParaRPr lang="en-US" altLang="zh-CN" sz="1600" dirty="0" smtClean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en-US" altLang="zh-CN" sz="1200" dirty="0" smtClean="0">
                <a:solidFill>
                  <a:srgbClr val="7A9C7B"/>
                </a:solidFill>
                <a:latin typeface="Hiragino Sans GB W3"/>
                <a:ea typeface="Hiragino Sans GB W3"/>
                <a:cs typeface="Hiragino Sans GB W3"/>
              </a:rPr>
              <a:t>Shared</a:t>
            </a:r>
          </a:p>
        </p:txBody>
      </p:sp>
      <p:sp>
        <p:nvSpPr>
          <p:cNvPr id="19" name="矩形 18"/>
          <p:cNvSpPr/>
          <p:nvPr/>
        </p:nvSpPr>
        <p:spPr>
          <a:xfrm>
            <a:off x="3449773" y="1523487"/>
            <a:ext cx="59503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开放</a:t>
            </a:r>
            <a:endParaRPr lang="en-US" altLang="zh-CN" sz="1600" dirty="0" smtClean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en-US" altLang="zh-CN" sz="1200" dirty="0" smtClean="0">
                <a:solidFill>
                  <a:srgbClr val="649692"/>
                </a:solidFill>
                <a:latin typeface="Hiragino Sans GB W3"/>
                <a:ea typeface="Hiragino Sans GB W3"/>
                <a:cs typeface="Hiragino Sans GB W3"/>
              </a:rPr>
              <a:t>Open</a:t>
            </a:r>
          </a:p>
        </p:txBody>
      </p:sp>
      <p:sp>
        <p:nvSpPr>
          <p:cNvPr id="20" name="矩形 19"/>
          <p:cNvSpPr/>
          <p:nvPr/>
        </p:nvSpPr>
        <p:spPr>
          <a:xfrm>
            <a:off x="4287075" y="1523487"/>
            <a:ext cx="80021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联系</a:t>
            </a:r>
            <a:endParaRPr lang="en-US" altLang="zh-CN" sz="1600" dirty="0" smtClean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en-US" altLang="zh-CN" sz="1200" dirty="0" smtClean="0">
                <a:solidFill>
                  <a:srgbClr val="5090A9"/>
                </a:solidFill>
                <a:latin typeface="Hiragino Sans GB W3"/>
                <a:ea typeface="Hiragino Sans GB W3"/>
                <a:cs typeface="Hiragino Sans GB W3"/>
              </a:rPr>
              <a:t>Contact</a:t>
            </a:r>
          </a:p>
        </p:txBody>
      </p:sp>
      <p:sp>
        <p:nvSpPr>
          <p:cNvPr id="31" name="矩形 30"/>
          <p:cNvSpPr/>
          <p:nvPr/>
        </p:nvSpPr>
        <p:spPr>
          <a:xfrm>
            <a:off x="999631" y="417596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2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数据众</a:t>
            </a:r>
            <a:r>
              <a:rPr lang="zh-CN" altLang="en-US" sz="1200" dirty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包</a:t>
            </a:r>
            <a:endParaRPr lang="en-US" altLang="zh-CN" sz="1200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92226" y="417596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2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气象感知</a:t>
            </a:r>
            <a:endParaRPr lang="en-US" altLang="zh-CN" sz="1200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2" name="图片 31" descr="屏幕快照 2016-08-02 下午1.23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12" y="2354017"/>
            <a:ext cx="864407" cy="1719028"/>
          </a:xfrm>
          <a:prstGeom prst="rect">
            <a:avLst/>
          </a:prstGeom>
        </p:spPr>
      </p:pic>
      <p:pic>
        <p:nvPicPr>
          <p:cNvPr id="33" name="图片 32" descr="屏幕快照 2016-08-02 下午1.23.5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90" y="2358902"/>
            <a:ext cx="857068" cy="1723913"/>
          </a:xfrm>
          <a:prstGeom prst="rect">
            <a:avLst/>
          </a:prstGeom>
        </p:spPr>
      </p:pic>
      <p:pic>
        <p:nvPicPr>
          <p:cNvPr id="35" name="图片 34" descr="屏幕快照 2016-08-02 下午1.24.2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53" y="2358902"/>
            <a:ext cx="839905" cy="1719028"/>
          </a:xfrm>
          <a:prstGeom prst="rect">
            <a:avLst/>
          </a:prstGeom>
        </p:spPr>
      </p:pic>
      <p:pic>
        <p:nvPicPr>
          <p:cNvPr id="36" name="图片 35" descr="屏幕快照 2016-08-02 下午1.24.3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971" y="2354017"/>
            <a:ext cx="850420" cy="1723913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3555239" y="4170261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2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天气预报</a:t>
            </a:r>
            <a:endParaRPr lang="en-US" altLang="zh-CN" sz="1200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693311" y="417596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200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气象预警</a:t>
            </a:r>
            <a:endParaRPr lang="en-US" altLang="zh-CN" sz="1200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55154" y="4035510"/>
            <a:ext cx="20056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 smtClean="0">
                <a:solidFill>
                  <a:srgbClr val="91A368"/>
                </a:solidFill>
                <a:latin typeface="Hiragino Sans GB W3"/>
                <a:ea typeface="Hiragino Sans GB W3"/>
                <a:cs typeface="Hiragino Sans GB W3"/>
              </a:rPr>
              <a:t>温度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100" dirty="0" smtClean="0">
                <a:solidFill>
                  <a:srgbClr val="7A9C7B"/>
                </a:solidFill>
                <a:latin typeface="Hiragino Sans GB W3"/>
                <a:ea typeface="Hiragino Sans GB W3"/>
                <a:cs typeface="Hiragino Sans GB W3"/>
              </a:rPr>
              <a:t>湿度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100" dirty="0" smtClean="0">
                <a:solidFill>
                  <a:srgbClr val="649692"/>
                </a:solidFill>
                <a:latin typeface="Hiragino Sans GB W3"/>
                <a:ea typeface="Hiragino Sans GB W3"/>
                <a:cs typeface="Hiragino Sans GB W3"/>
              </a:rPr>
              <a:t>紫外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100" dirty="0" smtClean="0">
                <a:solidFill>
                  <a:srgbClr val="5090A9"/>
                </a:solidFill>
                <a:latin typeface="Hiragino Sans GB W3"/>
                <a:ea typeface="Hiragino Sans GB W3"/>
                <a:cs typeface="Hiragino Sans GB W3"/>
              </a:rPr>
              <a:t>气压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1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PM2.5</a:t>
            </a:r>
          </a:p>
        </p:txBody>
      </p:sp>
    </p:spTree>
    <p:extLst>
      <p:ext uri="{BB962C8B-B14F-4D97-AF65-F5344CB8AC3E}">
        <p14:creationId xmlns:p14="http://schemas.microsoft.com/office/powerpoint/2010/main" val="3144905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气象徽章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7" name="流程图: 联系 13"/>
          <p:cNvSpPr>
            <a:spLocks noChangeArrowheads="1"/>
          </p:cNvSpPr>
          <p:nvPr/>
        </p:nvSpPr>
        <p:spPr bwMode="auto">
          <a:xfrm rot="5400000">
            <a:off x="780434" y="1219563"/>
            <a:ext cx="382588" cy="382588"/>
          </a:xfrm>
          <a:prstGeom prst="flowChartConnector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8" name="图片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60" y="1328492"/>
            <a:ext cx="255577" cy="205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流程图: 联系 13"/>
          <p:cNvSpPr>
            <a:spLocks noChangeArrowheads="1"/>
          </p:cNvSpPr>
          <p:nvPr/>
        </p:nvSpPr>
        <p:spPr bwMode="auto">
          <a:xfrm rot="5400000">
            <a:off x="780433" y="2886199"/>
            <a:ext cx="382589" cy="382589"/>
          </a:xfrm>
          <a:prstGeom prst="flowChartConnector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Freeform 147"/>
          <p:cNvSpPr>
            <a:spLocks noEditPoints="1"/>
          </p:cNvSpPr>
          <p:nvPr/>
        </p:nvSpPr>
        <p:spPr bwMode="auto">
          <a:xfrm>
            <a:off x="910243" y="2968505"/>
            <a:ext cx="137624" cy="216266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270483" y="1273366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气象监测站缺点</a:t>
            </a:r>
            <a:endParaRPr kumimoji="1" lang="en-US" altLang="zh-CN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91019" y="2930234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600" dirty="0" smtClean="0">
                <a:latin typeface="Hiragino Sans GB W3"/>
                <a:ea typeface="Hiragino Sans GB W3"/>
                <a:cs typeface="Hiragino Sans GB W3"/>
              </a:rPr>
              <a:t>气象徽章优点</a:t>
            </a:r>
            <a:endParaRPr kumimoji="1" lang="en-US" altLang="zh-CN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1860" y="1689758"/>
            <a:ext cx="1402948" cy="97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成本昂贵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站点粒度粗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上传频率低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公众参与感弱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1860" y="3366158"/>
            <a:ext cx="2172390" cy="97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价格低，尺寸小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循环充电，节能环保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测量粒度细，上传频率高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公众参与感强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6" name="任意多边形 2"/>
          <p:cNvSpPr>
            <a:spLocks/>
          </p:cNvSpPr>
          <p:nvPr/>
        </p:nvSpPr>
        <p:spPr bwMode="auto">
          <a:xfrm>
            <a:off x="3334747" y="1822430"/>
            <a:ext cx="474312" cy="477718"/>
          </a:xfrm>
          <a:custGeom>
            <a:avLst/>
            <a:gdLst>
              <a:gd name="T0" fmla="*/ 372653 w 746536"/>
              <a:gd name="T1" fmla="*/ 0 h 692122"/>
              <a:gd name="T2" fmla="*/ 745303 w 746536"/>
              <a:gd name="T3" fmla="*/ 319517 h 692122"/>
              <a:gd name="T4" fmla="*/ 447754 w 746536"/>
              <a:gd name="T5" fmla="*/ 632543 h 692122"/>
              <a:gd name="T6" fmla="*/ 446180 w 746536"/>
              <a:gd name="T7" fmla="*/ 632679 h 692122"/>
              <a:gd name="T8" fmla="*/ 450611 w 746536"/>
              <a:gd name="T9" fmla="*/ 635830 h 692122"/>
              <a:gd name="T10" fmla="*/ 457258 w 746536"/>
              <a:gd name="T11" fmla="*/ 651624 h 692122"/>
              <a:gd name="T12" fmla="*/ 372653 w 746536"/>
              <a:gd name="T13" fmla="*/ 692206 h 692122"/>
              <a:gd name="T14" fmla="*/ 288045 w 746536"/>
              <a:gd name="T15" fmla="*/ 651624 h 692122"/>
              <a:gd name="T16" fmla="*/ 294695 w 746536"/>
              <a:gd name="T17" fmla="*/ 635830 h 692122"/>
              <a:gd name="T18" fmla="*/ 299123 w 746536"/>
              <a:gd name="T19" fmla="*/ 632679 h 692122"/>
              <a:gd name="T20" fmla="*/ 297550 w 746536"/>
              <a:gd name="T21" fmla="*/ 632543 h 692122"/>
              <a:gd name="T22" fmla="*/ 0 w 746536"/>
              <a:gd name="T23" fmla="*/ 319517 h 692122"/>
              <a:gd name="T24" fmla="*/ 372653 w 746536"/>
              <a:gd name="T25" fmla="*/ 0 h 69212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46536" h="692122">
                <a:moveTo>
                  <a:pt x="373268" y="0"/>
                </a:moveTo>
                <a:cubicBezTo>
                  <a:pt x="579418" y="0"/>
                  <a:pt x="746536" y="143035"/>
                  <a:pt x="746536" y="319478"/>
                </a:cubicBezTo>
                <a:cubicBezTo>
                  <a:pt x="746536" y="473866"/>
                  <a:pt x="618587" y="602675"/>
                  <a:pt x="448495" y="632465"/>
                </a:cubicBezTo>
                <a:lnTo>
                  <a:pt x="446918" y="632601"/>
                </a:lnTo>
                <a:lnTo>
                  <a:pt x="451355" y="635752"/>
                </a:lnTo>
                <a:cubicBezTo>
                  <a:pt x="455643" y="640606"/>
                  <a:pt x="458014" y="645944"/>
                  <a:pt x="458014" y="651546"/>
                </a:cubicBezTo>
                <a:cubicBezTo>
                  <a:pt x="458014" y="673956"/>
                  <a:pt x="420072" y="692122"/>
                  <a:pt x="373268" y="692122"/>
                </a:cubicBezTo>
                <a:cubicBezTo>
                  <a:pt x="326464" y="692122"/>
                  <a:pt x="288522" y="673956"/>
                  <a:pt x="288522" y="651546"/>
                </a:cubicBezTo>
                <a:cubicBezTo>
                  <a:pt x="288522" y="645944"/>
                  <a:pt x="290894" y="640606"/>
                  <a:pt x="295182" y="635752"/>
                </a:cubicBezTo>
                <a:lnTo>
                  <a:pt x="299618" y="632601"/>
                </a:lnTo>
                <a:lnTo>
                  <a:pt x="298042" y="632465"/>
                </a:lnTo>
                <a:cubicBezTo>
                  <a:pt x="127949" y="602675"/>
                  <a:pt x="0" y="473866"/>
                  <a:pt x="0" y="319478"/>
                </a:cubicBezTo>
                <a:cubicBezTo>
                  <a:pt x="0" y="143035"/>
                  <a:pt x="167118" y="0"/>
                  <a:pt x="373268" y="0"/>
                </a:cubicBezTo>
                <a:close/>
              </a:path>
            </a:pathLst>
          </a:cu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7" name="组合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008" y="2435943"/>
            <a:ext cx="504452" cy="127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Freeform 147"/>
          <p:cNvSpPr>
            <a:spLocks noEditPoints="1"/>
          </p:cNvSpPr>
          <p:nvPr/>
        </p:nvSpPr>
        <p:spPr bwMode="auto">
          <a:xfrm>
            <a:off x="3475182" y="1898266"/>
            <a:ext cx="187194" cy="294162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811616" y="1021223"/>
            <a:ext cx="3057247" cy="580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即使附近没有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官方监测站</a:t>
            </a:r>
            <a:endParaRPr kumimoji="1" lang="en-US" altLang="zh-CN" sz="14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我也可以为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公益环保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贡献一份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力量</a:t>
            </a:r>
            <a:endParaRPr kumimoji="1" lang="en-US" altLang="zh-CN" sz="14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" name="图片 3" descr="屏幕快照 2016-08-02 下午4.08.5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05" y="1820383"/>
            <a:ext cx="951073" cy="110248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4395071" y="3076820"/>
            <a:ext cx="1005403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官方数据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不全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的位置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由我来</a:t>
            </a:r>
            <a:r>
              <a:rPr kumimoji="1"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监测</a:t>
            </a:r>
            <a:endParaRPr kumimoji="1"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9" name="图片 18" descr="屏幕快照 2016-08-02 下午4.13.4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461" y="1820383"/>
            <a:ext cx="908538" cy="1102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 descr="屏幕快照 2016-08-02 下午4.15.5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470" y="1820383"/>
            <a:ext cx="922143" cy="1102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矩形 27"/>
          <p:cNvSpPr/>
          <p:nvPr/>
        </p:nvSpPr>
        <p:spPr>
          <a:xfrm>
            <a:off x="5920153" y="3079558"/>
            <a:ext cx="1005403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监测数据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出现了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异常</a:t>
            </a:r>
            <a:endParaRPr kumimoji="1"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由</a:t>
            </a:r>
            <a:r>
              <a:rPr kumimoji="1"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我来</a:t>
            </a:r>
            <a:r>
              <a:rPr kumimoji="1"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记录</a:t>
            </a:r>
            <a:endParaRPr kumimoji="1"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375931" y="3079558"/>
            <a:ext cx="1005403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自己身边</a:t>
            </a:r>
            <a:endParaRPr kumimoji="1"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冷暖晴雨</a:t>
            </a:r>
            <a:endParaRPr kumimoji="1" lang="en-US" altLang="zh-CN" sz="1200" dirty="0" smtClean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由</a:t>
            </a:r>
            <a:r>
              <a:rPr kumimoji="1" lang="zh-CN" altLang="en-US" sz="1200" dirty="0" smtClean="0">
                <a:solidFill>
                  <a:srgbClr val="595959"/>
                </a:solidFill>
                <a:latin typeface="Hiragino Sans GB W3"/>
                <a:ea typeface="Hiragino Sans GB W3"/>
                <a:cs typeface="Hiragino Sans GB W3"/>
              </a:rPr>
              <a:t>我来</a:t>
            </a:r>
            <a:r>
              <a:rPr kumimoji="1"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关注</a:t>
            </a:r>
            <a:endParaRPr kumimoji="1" lang="en-US" altLang="zh-CN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321974" y="4030955"/>
            <a:ext cx="40145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只要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积极参与</a:t>
            </a: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，每个人都是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公益环保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的</a:t>
            </a:r>
            <a:r>
              <a:rPr kumimoji="1"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代言人</a:t>
            </a:r>
            <a:endParaRPr kumimoji="1" lang="en-US" altLang="zh-CN" sz="14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72732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环境问题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635484665763339844584212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87" y="1257553"/>
            <a:ext cx="2241176" cy="13710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78680" y="2746928"/>
            <a:ext cx="106182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dirty="0">
                <a:latin typeface="Hiragino Sans GB W3"/>
                <a:ea typeface="Hiragino Sans GB W3"/>
                <a:cs typeface="Hiragino Sans GB W3"/>
              </a:rPr>
              <a:t>雾霾肆虐</a:t>
            </a:r>
            <a:endParaRPr kumimoji="1" lang="en-US" altLang="zh-CN" dirty="0" smtClean="0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" name="图片 3" descr="f012c86564967e37a5ae5fa19e66776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34" y="1257553"/>
            <a:ext cx="1848971" cy="1380950"/>
          </a:xfrm>
          <a:prstGeom prst="rect">
            <a:avLst/>
          </a:prstGeom>
        </p:spPr>
      </p:pic>
      <p:sp>
        <p:nvSpPr>
          <p:cNvPr id="65" name="文本框 64"/>
          <p:cNvSpPr txBox="1"/>
          <p:nvPr/>
        </p:nvSpPr>
        <p:spPr>
          <a:xfrm>
            <a:off x="6182265" y="2749170"/>
            <a:ext cx="106182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dirty="0">
                <a:latin typeface="Hiragino Sans GB W3"/>
                <a:ea typeface="Hiragino Sans GB W3"/>
                <a:cs typeface="Hiragino Sans GB W3"/>
              </a:rPr>
              <a:t>水质恶化</a:t>
            </a:r>
            <a:endParaRPr kumimoji="1" lang="en-US" altLang="zh-CN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36054" y="3104894"/>
            <a:ext cx="2005853" cy="5062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2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015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北京雾霾天达半年</a:t>
            </a:r>
            <a:endParaRPr kumimoji="1"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重污染天数超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个月</a:t>
            </a:r>
            <a:endParaRPr kumimoji="1"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717236" y="3107135"/>
            <a:ext cx="2005853" cy="5062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中国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29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城市水质报告</a:t>
            </a:r>
            <a:endParaRPr kumimoji="1"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48%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存在不合格情况</a:t>
            </a:r>
            <a:endParaRPr kumimoji="1"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17947" y="4040450"/>
            <a:ext cx="4899419" cy="39241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没有了</a:t>
            </a:r>
            <a:r>
              <a:rPr lang="en-US" altLang="zh-CN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空气</a:t>
            </a:r>
            <a:r>
              <a:rPr lang="en-US" altLang="zh-CN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和</a:t>
            </a:r>
            <a:r>
              <a:rPr lang="en-US" altLang="zh-CN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水</a:t>
            </a:r>
            <a:r>
              <a:rPr lang="zh-CN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我们还剩下些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>
                <a:solidFill>
                  <a:schemeClr val="accent6">
                    <a:lumMod val="5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什么</a:t>
            </a:r>
          </a:p>
        </p:txBody>
      </p:sp>
    </p:spTree>
    <p:extLst>
      <p:ext uri="{BB962C8B-B14F-4D97-AF65-F5344CB8AC3E}">
        <p14:creationId xmlns:p14="http://schemas.microsoft.com/office/powerpoint/2010/main" val="464007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3" name="任意多边形 34"/>
          <p:cNvSpPr>
            <a:spLocks/>
          </p:cNvSpPr>
          <p:nvPr/>
        </p:nvSpPr>
        <p:spPr bwMode="auto">
          <a:xfrm>
            <a:off x="1893094" y="2759869"/>
            <a:ext cx="5366147" cy="2447925"/>
          </a:xfrm>
          <a:custGeom>
            <a:avLst/>
            <a:gdLst>
              <a:gd name="T0" fmla="*/ 3576325 w 7155602"/>
              <a:gd name="T1" fmla="*/ 0 h 3263874"/>
              <a:gd name="T2" fmla="*/ 7150783 w 7155602"/>
              <a:gd name="T3" fmla="*/ 3227084 h 3263874"/>
              <a:gd name="T4" fmla="*/ 7152646 w 7155602"/>
              <a:gd name="T5" fmla="*/ 3263978 h 3263874"/>
              <a:gd name="T6" fmla="*/ 0 w 7155602"/>
              <a:gd name="T7" fmla="*/ 3263978 h 3263874"/>
              <a:gd name="T8" fmla="*/ 1863 w 7155602"/>
              <a:gd name="T9" fmla="*/ 3227084 h 3263874"/>
              <a:gd name="T10" fmla="*/ 3576325 w 7155602"/>
              <a:gd name="T11" fmla="*/ 0 h 32638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155602" h="3263874">
                <a:moveTo>
                  <a:pt x="3577801" y="0"/>
                </a:moveTo>
                <a:cubicBezTo>
                  <a:pt x="5438912" y="0"/>
                  <a:pt x="6969665" y="1414434"/>
                  <a:pt x="7153739" y="3226980"/>
                </a:cubicBezTo>
                <a:lnTo>
                  <a:pt x="7155602" y="3263874"/>
                </a:lnTo>
                <a:lnTo>
                  <a:pt x="0" y="3263874"/>
                </a:lnTo>
                <a:lnTo>
                  <a:pt x="1863" y="3226980"/>
                </a:lnTo>
                <a:cubicBezTo>
                  <a:pt x="185937" y="1414434"/>
                  <a:pt x="1716690" y="0"/>
                  <a:pt x="3577801" y="0"/>
                </a:cubicBez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 anchor="ctr"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10274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456" y="3040857"/>
            <a:ext cx="4900613" cy="210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0275" name="组合 21"/>
          <p:cNvGrpSpPr>
            <a:grpSpLocks/>
          </p:cNvGrpSpPr>
          <p:nvPr/>
        </p:nvGrpSpPr>
        <p:grpSpPr bwMode="auto">
          <a:xfrm>
            <a:off x="6407944" y="3405187"/>
            <a:ext cx="425054" cy="453629"/>
            <a:chOff x="0" y="0"/>
            <a:chExt cx="1579866" cy="1685211"/>
          </a:xfrm>
        </p:grpSpPr>
        <p:grpSp>
          <p:nvGrpSpPr>
            <p:cNvPr id="310315" name="组合 16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310320" name="等腰三角形 13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21" name="等腰三角形 14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22" name="等腰三角形 15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310316" name="组合 17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310317" name="等腰三角形 18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8" name="等腰三角形 19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9" name="等腰三角形 20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grpSp>
        <p:nvGrpSpPr>
          <p:cNvPr id="310276" name="组合 22"/>
          <p:cNvGrpSpPr>
            <a:grpSpLocks/>
          </p:cNvGrpSpPr>
          <p:nvPr/>
        </p:nvGrpSpPr>
        <p:grpSpPr bwMode="auto">
          <a:xfrm>
            <a:off x="2008585" y="4336257"/>
            <a:ext cx="151209" cy="160735"/>
            <a:chOff x="0" y="0"/>
            <a:chExt cx="1579866" cy="1685211"/>
          </a:xfrm>
        </p:grpSpPr>
        <p:grpSp>
          <p:nvGrpSpPr>
            <p:cNvPr id="310307" name="组合 23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310312" name="等腰三角形 28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3" name="等腰三角形 29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4" name="等腰三角形 30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310308" name="组合 24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310309" name="等腰三角形 25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0" name="等腰三角形 26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11" name="等腰三角形 27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sp>
        <p:nvSpPr>
          <p:cNvPr id="310277" name="文本框 35"/>
          <p:cNvSpPr txBox="1">
            <a:spLocks noChangeArrowheads="1"/>
          </p:cNvSpPr>
          <p:nvPr/>
        </p:nvSpPr>
        <p:spPr bwMode="auto">
          <a:xfrm>
            <a:off x="2482250" y="1225647"/>
            <a:ext cx="4163616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公益云图</a:t>
            </a:r>
          </a:p>
        </p:txBody>
      </p:sp>
      <p:sp>
        <p:nvSpPr>
          <p:cNvPr id="310278" name="矩形 36"/>
          <p:cNvSpPr>
            <a:spLocks noChangeArrowheads="1"/>
          </p:cNvSpPr>
          <p:nvPr/>
        </p:nvSpPr>
        <p:spPr bwMode="auto">
          <a:xfrm>
            <a:off x="2506063" y="2093916"/>
            <a:ext cx="4139803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algn="ctr" eaLnBrk="1" hangingPunct="1"/>
            <a:r>
              <a:rPr lang="en-US" altLang="zh-CN" dirty="0" smtClean="0">
                <a:solidFill>
                  <a:srgbClr val="404040"/>
                </a:solidFill>
                <a:latin typeface="Hiragino Sans GB W3"/>
                <a:ea typeface="Hiragino Sans GB W3"/>
                <a:cs typeface="Hiragino Sans GB W3"/>
              </a:rPr>
              <a:t>You for All      All for You</a:t>
            </a:r>
            <a:endParaRPr lang="zh-CN" altLang="en-US" dirty="0">
              <a:solidFill>
                <a:srgbClr val="404040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grpSp>
        <p:nvGrpSpPr>
          <p:cNvPr id="310279" name="组合 38"/>
          <p:cNvGrpSpPr>
            <a:grpSpLocks/>
          </p:cNvGrpSpPr>
          <p:nvPr/>
        </p:nvGrpSpPr>
        <p:grpSpPr bwMode="auto">
          <a:xfrm>
            <a:off x="6752035" y="3062288"/>
            <a:ext cx="151209" cy="161925"/>
            <a:chOff x="0" y="0"/>
            <a:chExt cx="1579866" cy="1685211"/>
          </a:xfrm>
        </p:grpSpPr>
        <p:grpSp>
          <p:nvGrpSpPr>
            <p:cNvPr id="310299" name="组合 39"/>
            <p:cNvGrpSpPr>
              <a:grpSpLocks/>
            </p:cNvGrpSpPr>
            <p:nvPr/>
          </p:nvGrpSpPr>
          <p:grpSpPr bwMode="auto">
            <a:xfrm>
              <a:off x="0" y="138230"/>
              <a:ext cx="1276851" cy="1546981"/>
              <a:chOff x="0" y="0"/>
              <a:chExt cx="1276851" cy="1546981"/>
            </a:xfrm>
          </p:grpSpPr>
          <p:sp>
            <p:nvSpPr>
              <p:cNvPr id="310304" name="等腰三角形 44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05" name="等腰三角形 45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06" name="等腰三角形 46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  <p:grpSp>
          <p:nvGrpSpPr>
            <p:cNvPr id="310300" name="组合 40"/>
            <p:cNvGrpSpPr>
              <a:grpSpLocks/>
            </p:cNvGrpSpPr>
            <p:nvPr/>
          </p:nvGrpSpPr>
          <p:grpSpPr bwMode="auto">
            <a:xfrm flipH="1" flipV="1">
              <a:off x="303015" y="0"/>
              <a:ext cx="1276851" cy="1546981"/>
              <a:chOff x="0" y="0"/>
              <a:chExt cx="1276851" cy="1546981"/>
            </a:xfrm>
          </p:grpSpPr>
          <p:sp>
            <p:nvSpPr>
              <p:cNvPr id="310301" name="等腰三角形 41"/>
              <p:cNvSpPr>
                <a:spLocks noChangeArrowheads="1"/>
              </p:cNvSpPr>
              <p:nvPr/>
            </p:nvSpPr>
            <p:spPr bwMode="auto">
              <a:xfrm>
                <a:off x="293490" y="69925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54B8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02" name="等腰三角形 42"/>
              <p:cNvSpPr>
                <a:spLocks noChangeArrowheads="1"/>
              </p:cNvSpPr>
              <p:nvPr/>
            </p:nvSpPr>
            <p:spPr bwMode="auto">
              <a:xfrm rot="3624834">
                <a:off x="-67818" y="482566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75A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  <p:sp>
            <p:nvSpPr>
              <p:cNvPr id="310303" name="等腰三角形 43"/>
              <p:cNvSpPr>
                <a:spLocks noChangeArrowheads="1"/>
              </p:cNvSpPr>
              <p:nvPr/>
            </p:nvSpPr>
            <p:spPr bwMode="auto">
              <a:xfrm rot="7249998">
                <a:off x="-64919" y="67818"/>
                <a:ext cx="983361" cy="847725"/>
              </a:xfrm>
              <a:prstGeom prst="triangle">
                <a:avLst>
                  <a:gd name="adj" fmla="val 50000"/>
                </a:avLst>
              </a:prstGeom>
              <a:solidFill>
                <a:srgbClr val="283A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Hiragino Sans GB W3"/>
                  <a:ea typeface="Hiragino Sans GB W3"/>
                  <a:cs typeface="Hiragino Sans GB W3"/>
                </a:endParaRPr>
              </a:p>
            </p:txBody>
          </p:sp>
        </p:grpSp>
      </p:grpSp>
      <p:cxnSp>
        <p:nvCxnSpPr>
          <p:cNvPr id="310280" name="直接连接符 48"/>
          <p:cNvCxnSpPr>
            <a:cxnSpLocks noChangeShapeType="1"/>
          </p:cNvCxnSpPr>
          <p:nvPr/>
        </p:nvCxnSpPr>
        <p:spPr bwMode="auto">
          <a:xfrm>
            <a:off x="3293269" y="3398044"/>
            <a:ext cx="604838" cy="604838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1" name="直接连接符 49"/>
          <p:cNvCxnSpPr>
            <a:cxnSpLocks noChangeShapeType="1"/>
          </p:cNvCxnSpPr>
          <p:nvPr/>
        </p:nvCxnSpPr>
        <p:spPr bwMode="auto">
          <a:xfrm flipV="1">
            <a:off x="2595563" y="4002881"/>
            <a:ext cx="1302544" cy="65722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2" name="直接连接符 52"/>
          <p:cNvCxnSpPr>
            <a:cxnSpLocks noChangeShapeType="1"/>
          </p:cNvCxnSpPr>
          <p:nvPr/>
        </p:nvCxnSpPr>
        <p:spPr bwMode="auto">
          <a:xfrm flipV="1">
            <a:off x="3127772" y="4002882"/>
            <a:ext cx="770334" cy="114061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3" name="直接连接符 55"/>
          <p:cNvCxnSpPr>
            <a:cxnSpLocks noChangeShapeType="1"/>
          </p:cNvCxnSpPr>
          <p:nvPr/>
        </p:nvCxnSpPr>
        <p:spPr bwMode="auto">
          <a:xfrm>
            <a:off x="3794523" y="3402806"/>
            <a:ext cx="102394" cy="600075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4" name="直接连接符 58"/>
          <p:cNvCxnSpPr>
            <a:cxnSpLocks noChangeShapeType="1"/>
          </p:cNvCxnSpPr>
          <p:nvPr/>
        </p:nvCxnSpPr>
        <p:spPr bwMode="auto">
          <a:xfrm>
            <a:off x="3899297" y="4002882"/>
            <a:ext cx="657225" cy="114061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5" name="直接连接符 61"/>
          <p:cNvCxnSpPr>
            <a:cxnSpLocks noChangeShapeType="1"/>
          </p:cNvCxnSpPr>
          <p:nvPr/>
        </p:nvCxnSpPr>
        <p:spPr bwMode="auto">
          <a:xfrm flipH="1">
            <a:off x="6236494" y="4792266"/>
            <a:ext cx="121444" cy="351234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6" name="直接连接符 65"/>
          <p:cNvCxnSpPr>
            <a:cxnSpLocks noChangeShapeType="1"/>
          </p:cNvCxnSpPr>
          <p:nvPr/>
        </p:nvCxnSpPr>
        <p:spPr bwMode="auto">
          <a:xfrm flipH="1">
            <a:off x="2605088" y="3402806"/>
            <a:ext cx="685800" cy="125730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7" name="直接连接符 68"/>
          <p:cNvCxnSpPr>
            <a:cxnSpLocks noChangeShapeType="1"/>
          </p:cNvCxnSpPr>
          <p:nvPr/>
        </p:nvCxnSpPr>
        <p:spPr bwMode="auto">
          <a:xfrm flipH="1" flipV="1">
            <a:off x="2602707" y="4660107"/>
            <a:ext cx="522685" cy="488156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88" name="直接连接符 71"/>
          <p:cNvCxnSpPr>
            <a:cxnSpLocks noChangeShapeType="1"/>
          </p:cNvCxnSpPr>
          <p:nvPr/>
        </p:nvCxnSpPr>
        <p:spPr bwMode="auto">
          <a:xfrm>
            <a:off x="3294460" y="3402806"/>
            <a:ext cx="497681" cy="0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289" name="椭圆 74"/>
          <p:cNvSpPr>
            <a:spLocks noChangeArrowheads="1"/>
          </p:cNvSpPr>
          <p:nvPr/>
        </p:nvSpPr>
        <p:spPr bwMode="auto">
          <a:xfrm>
            <a:off x="3876676" y="3983832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90" name="椭圆 75"/>
          <p:cNvSpPr>
            <a:spLocks noChangeArrowheads="1"/>
          </p:cNvSpPr>
          <p:nvPr/>
        </p:nvSpPr>
        <p:spPr bwMode="auto">
          <a:xfrm>
            <a:off x="3765947" y="3377803"/>
            <a:ext cx="51197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91" name="椭圆 76"/>
          <p:cNvSpPr>
            <a:spLocks noChangeArrowheads="1"/>
          </p:cNvSpPr>
          <p:nvPr/>
        </p:nvSpPr>
        <p:spPr bwMode="auto">
          <a:xfrm>
            <a:off x="2593182" y="4635104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92" name="椭圆 77"/>
          <p:cNvSpPr>
            <a:spLocks noChangeArrowheads="1"/>
          </p:cNvSpPr>
          <p:nvPr/>
        </p:nvSpPr>
        <p:spPr bwMode="auto">
          <a:xfrm>
            <a:off x="3107532" y="5118498"/>
            <a:ext cx="50006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93" name="椭圆 78"/>
          <p:cNvSpPr>
            <a:spLocks noChangeArrowheads="1"/>
          </p:cNvSpPr>
          <p:nvPr/>
        </p:nvSpPr>
        <p:spPr bwMode="auto">
          <a:xfrm>
            <a:off x="3269457" y="3383757"/>
            <a:ext cx="50006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cxnSp>
        <p:nvCxnSpPr>
          <p:cNvPr id="310294" name="直接连接符 82"/>
          <p:cNvCxnSpPr>
            <a:cxnSpLocks noChangeShapeType="1"/>
          </p:cNvCxnSpPr>
          <p:nvPr/>
        </p:nvCxnSpPr>
        <p:spPr bwMode="auto">
          <a:xfrm flipH="1" flipV="1">
            <a:off x="6349603" y="4792266"/>
            <a:ext cx="336947" cy="110728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95" name="直接连接符 85"/>
          <p:cNvCxnSpPr>
            <a:cxnSpLocks noChangeShapeType="1"/>
          </p:cNvCxnSpPr>
          <p:nvPr/>
        </p:nvCxnSpPr>
        <p:spPr bwMode="auto">
          <a:xfrm flipV="1">
            <a:off x="6611541" y="4902994"/>
            <a:ext cx="72628" cy="245269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296" name="直接连接符 91"/>
          <p:cNvCxnSpPr>
            <a:cxnSpLocks noChangeShapeType="1"/>
          </p:cNvCxnSpPr>
          <p:nvPr/>
        </p:nvCxnSpPr>
        <p:spPr bwMode="auto">
          <a:xfrm flipH="1" flipV="1">
            <a:off x="6357937" y="4794648"/>
            <a:ext cx="234554" cy="348853"/>
          </a:xfrm>
          <a:prstGeom prst="line">
            <a:avLst/>
          </a:prstGeom>
          <a:noFill/>
          <a:ln w="3175">
            <a:solidFill>
              <a:schemeClr val="bg1">
                <a:alpha val="4117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297" name="椭圆 99"/>
          <p:cNvSpPr>
            <a:spLocks noChangeArrowheads="1"/>
          </p:cNvSpPr>
          <p:nvPr/>
        </p:nvSpPr>
        <p:spPr bwMode="auto">
          <a:xfrm>
            <a:off x="6335316" y="4789885"/>
            <a:ext cx="51197" cy="50006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0298" name="椭圆 100"/>
          <p:cNvSpPr>
            <a:spLocks noChangeArrowheads="1"/>
          </p:cNvSpPr>
          <p:nvPr/>
        </p:nvSpPr>
        <p:spPr bwMode="auto">
          <a:xfrm>
            <a:off x="6663929" y="4883944"/>
            <a:ext cx="50006" cy="51197"/>
          </a:xfrm>
          <a:prstGeom prst="ellipse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950918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16"/>
          <p:cNvSpPr>
            <a:spLocks noChangeArrowheads="1"/>
          </p:cNvSpPr>
          <p:nvPr/>
        </p:nvSpPr>
        <p:spPr bwMode="auto">
          <a:xfrm>
            <a:off x="1115950" y="2127737"/>
            <a:ext cx="572624" cy="572624"/>
          </a:xfrm>
          <a:prstGeom prst="ellipse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3" tIns="45717" rIns="91433" bIns="45717" anchor="ctr"/>
          <a:lstStyle/>
          <a:p>
            <a:pPr algn="ctr" defTabSz="542925" eaLnBrk="1" hangingPunct="1"/>
            <a:endParaRPr lang="id-ID" sz="210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3868643" y="2112912"/>
            <a:ext cx="572624" cy="572624"/>
          </a:xfrm>
          <a:prstGeom prst="ellipse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3" tIns="45717" rIns="91433" bIns="45717" anchor="ctr"/>
          <a:lstStyle/>
          <a:p>
            <a:pPr algn="ctr" defTabSz="542925" eaLnBrk="1" hangingPunct="1"/>
            <a:endParaRPr lang="id-ID" sz="210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环境问题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21917" y="1128837"/>
            <a:ext cx="2920953" cy="39241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我们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应当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也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必须</a:t>
            </a:r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做到</a:t>
            </a:r>
            <a:endParaRPr lang="zh-CN" altLang="en-US" sz="2100" dirty="0">
              <a:solidFill>
                <a:schemeClr val="accent1">
                  <a:lumMod val="50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66183" y="2191445"/>
            <a:ext cx="754053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理解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10376" y="2170978"/>
            <a:ext cx="754053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溯源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31895" y="2191445"/>
            <a:ext cx="754053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endParaRPr kumimoji="1"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6590162" y="2124548"/>
            <a:ext cx="572624" cy="572624"/>
          </a:xfrm>
          <a:prstGeom prst="ellipse">
            <a:avLst/>
          </a:prstGeom>
          <a:solidFill>
            <a:srgbClr val="4093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3" tIns="45717" rIns="91433" bIns="45717" anchor="ctr"/>
          <a:lstStyle/>
          <a:p>
            <a:pPr algn="ctr" defTabSz="542925" eaLnBrk="1" hangingPunct="1"/>
            <a:endParaRPr lang="id-ID" sz="210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Freeform 28"/>
          <p:cNvSpPr>
            <a:spLocks/>
          </p:cNvSpPr>
          <p:nvPr/>
        </p:nvSpPr>
        <p:spPr bwMode="auto">
          <a:xfrm>
            <a:off x="6731708" y="2276589"/>
            <a:ext cx="317681" cy="266372"/>
          </a:xfrm>
          <a:custGeom>
            <a:avLst/>
            <a:gdLst>
              <a:gd name="T0" fmla="*/ 2147483647 w 498"/>
              <a:gd name="T1" fmla="*/ 2147483647 h 418"/>
              <a:gd name="T2" fmla="*/ 2147483647 w 498"/>
              <a:gd name="T3" fmla="*/ 2147483647 h 418"/>
              <a:gd name="T4" fmla="*/ 2147483647 w 498"/>
              <a:gd name="T5" fmla="*/ 2147483647 h 418"/>
              <a:gd name="T6" fmla="*/ 2147483647 w 498"/>
              <a:gd name="T7" fmla="*/ 2147483647 h 418"/>
              <a:gd name="T8" fmla="*/ 2147483647 w 498"/>
              <a:gd name="T9" fmla="*/ 2147483647 h 418"/>
              <a:gd name="T10" fmla="*/ 2147483647 w 498"/>
              <a:gd name="T11" fmla="*/ 2147483647 h 418"/>
              <a:gd name="T12" fmla="*/ 2147483647 w 498"/>
              <a:gd name="T13" fmla="*/ 2147483647 h 418"/>
              <a:gd name="T14" fmla="*/ 2147483647 w 498"/>
              <a:gd name="T15" fmla="*/ 2147483647 h 418"/>
              <a:gd name="T16" fmla="*/ 2147483647 w 498"/>
              <a:gd name="T17" fmla="*/ 2147483647 h 418"/>
              <a:gd name="T18" fmla="*/ 2147483647 w 498"/>
              <a:gd name="T19" fmla="*/ 2147483647 h 41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98" h="418">
                <a:moveTo>
                  <a:pt x="124" y="81"/>
                </a:moveTo>
                <a:lnTo>
                  <a:pt x="124" y="81"/>
                </a:lnTo>
                <a:cubicBezTo>
                  <a:pt x="27" y="134"/>
                  <a:pt x="36" y="222"/>
                  <a:pt x="36" y="258"/>
                </a:cubicBezTo>
                <a:cubicBezTo>
                  <a:pt x="159" y="107"/>
                  <a:pt x="346" y="116"/>
                  <a:pt x="346" y="116"/>
                </a:cubicBezTo>
                <a:cubicBezTo>
                  <a:pt x="346" y="116"/>
                  <a:pt x="80" y="204"/>
                  <a:pt x="9" y="382"/>
                </a:cubicBezTo>
                <a:cubicBezTo>
                  <a:pt x="0" y="400"/>
                  <a:pt x="36" y="417"/>
                  <a:pt x="44" y="400"/>
                </a:cubicBezTo>
                <a:cubicBezTo>
                  <a:pt x="62" y="355"/>
                  <a:pt x="97" y="311"/>
                  <a:pt x="97" y="311"/>
                </a:cubicBezTo>
                <a:cubicBezTo>
                  <a:pt x="151" y="329"/>
                  <a:pt x="230" y="355"/>
                  <a:pt x="293" y="311"/>
                </a:cubicBezTo>
                <a:cubicBezTo>
                  <a:pt x="363" y="258"/>
                  <a:pt x="363" y="134"/>
                  <a:pt x="469" y="72"/>
                </a:cubicBezTo>
                <a:cubicBezTo>
                  <a:pt x="497" y="63"/>
                  <a:pt x="249" y="0"/>
                  <a:pt x="124" y="81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2" name="Freeform 193"/>
          <p:cNvSpPr>
            <a:spLocks noEditPoints="1"/>
          </p:cNvSpPr>
          <p:nvPr/>
        </p:nvSpPr>
        <p:spPr bwMode="auto">
          <a:xfrm>
            <a:off x="4043831" y="2267691"/>
            <a:ext cx="233699" cy="328319"/>
          </a:xfrm>
          <a:custGeom>
            <a:avLst/>
            <a:gdLst>
              <a:gd name="T0" fmla="*/ 2147483647 w 15"/>
              <a:gd name="T1" fmla="*/ 0 h 21"/>
              <a:gd name="T2" fmla="*/ 2147483647 w 15"/>
              <a:gd name="T3" fmla="*/ 0 h 21"/>
              <a:gd name="T4" fmla="*/ 0 w 15"/>
              <a:gd name="T5" fmla="*/ 2147483647 h 21"/>
              <a:gd name="T6" fmla="*/ 0 w 15"/>
              <a:gd name="T7" fmla="*/ 2147483647 h 21"/>
              <a:gd name="T8" fmla="*/ 2147483647 w 15"/>
              <a:gd name="T9" fmla="*/ 2147483647 h 21"/>
              <a:gd name="T10" fmla="*/ 2147483647 w 15"/>
              <a:gd name="T11" fmla="*/ 2147483647 h 21"/>
              <a:gd name="T12" fmla="*/ 2147483647 w 15"/>
              <a:gd name="T13" fmla="*/ 2147483647 h 21"/>
              <a:gd name="T14" fmla="*/ 2147483647 w 15"/>
              <a:gd name="T15" fmla="*/ 2147483647 h 21"/>
              <a:gd name="T16" fmla="*/ 2147483647 w 15"/>
              <a:gd name="T17" fmla="*/ 2147483647 h 21"/>
              <a:gd name="T18" fmla="*/ 2147483647 w 15"/>
              <a:gd name="T19" fmla="*/ 2147483647 h 21"/>
              <a:gd name="T20" fmla="*/ 2147483647 w 15"/>
              <a:gd name="T21" fmla="*/ 2147483647 h 21"/>
              <a:gd name="T22" fmla="*/ 2147483647 w 15"/>
              <a:gd name="T23" fmla="*/ 0 h 21"/>
              <a:gd name="T24" fmla="*/ 2147483647 w 15"/>
              <a:gd name="T25" fmla="*/ 2147483647 h 21"/>
              <a:gd name="T26" fmla="*/ 2147483647 w 15"/>
              <a:gd name="T27" fmla="*/ 2147483647 h 21"/>
              <a:gd name="T28" fmla="*/ 2147483647 w 15"/>
              <a:gd name="T29" fmla="*/ 2147483647 h 21"/>
              <a:gd name="T30" fmla="*/ 2147483647 w 15"/>
              <a:gd name="T31" fmla="*/ 2147483647 h 21"/>
              <a:gd name="T32" fmla="*/ 2147483647 w 15"/>
              <a:gd name="T33" fmla="*/ 2147483647 h 21"/>
              <a:gd name="T34" fmla="*/ 2147483647 w 15"/>
              <a:gd name="T35" fmla="*/ 2147483647 h 21"/>
              <a:gd name="T36" fmla="*/ 2147483647 w 15"/>
              <a:gd name="T37" fmla="*/ 2147483647 h 21"/>
              <a:gd name="T38" fmla="*/ 2147483647 w 15"/>
              <a:gd name="T39" fmla="*/ 2147483647 h 21"/>
              <a:gd name="T40" fmla="*/ 2147483647 w 15"/>
              <a:gd name="T41" fmla="*/ 2147483647 h 21"/>
              <a:gd name="T42" fmla="*/ 2147483647 w 15"/>
              <a:gd name="T43" fmla="*/ 2147483647 h 21"/>
              <a:gd name="T44" fmla="*/ 2147483647 w 15"/>
              <a:gd name="T45" fmla="*/ 2147483647 h 21"/>
              <a:gd name="T46" fmla="*/ 2147483647 w 15"/>
              <a:gd name="T47" fmla="*/ 2147483647 h 21"/>
              <a:gd name="T48" fmla="*/ 2147483647 w 15"/>
              <a:gd name="T49" fmla="*/ 2147483647 h 21"/>
              <a:gd name="T50" fmla="*/ 2147483647 w 15"/>
              <a:gd name="T51" fmla="*/ 2147483647 h 21"/>
              <a:gd name="T52" fmla="*/ 2147483647 w 15"/>
              <a:gd name="T53" fmla="*/ 2147483647 h 21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" h="21">
                <a:moveTo>
                  <a:pt x="14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0" y="14"/>
                  <a:pt x="1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7" y="21"/>
                  <a:pt x="7" y="21"/>
                  <a:pt x="7" y="21"/>
                </a:cubicBezTo>
                <a:cubicBezTo>
                  <a:pt x="11" y="14"/>
                  <a:pt x="11" y="14"/>
                  <a:pt x="11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5" y="13"/>
                  <a:pt x="15" y="12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1"/>
                  <a:pt x="14" y="0"/>
                  <a:pt x="14" y="0"/>
                </a:cubicBezTo>
                <a:close/>
                <a:moveTo>
                  <a:pt x="7" y="13"/>
                </a:moveTo>
                <a:cubicBezTo>
                  <a:pt x="7" y="13"/>
                  <a:pt x="6" y="13"/>
                  <a:pt x="6" y="12"/>
                </a:cubicBezTo>
                <a:cubicBezTo>
                  <a:pt x="6" y="12"/>
                  <a:pt x="7" y="11"/>
                  <a:pt x="7" y="11"/>
                </a:cubicBezTo>
                <a:cubicBezTo>
                  <a:pt x="8" y="11"/>
                  <a:pt x="8" y="12"/>
                  <a:pt x="8" y="12"/>
                </a:cubicBezTo>
                <a:cubicBezTo>
                  <a:pt x="8" y="13"/>
                  <a:pt x="8" y="13"/>
                  <a:pt x="7" y="13"/>
                </a:cubicBezTo>
                <a:close/>
                <a:moveTo>
                  <a:pt x="10" y="7"/>
                </a:moveTo>
                <a:cubicBezTo>
                  <a:pt x="8" y="10"/>
                  <a:pt x="8" y="10"/>
                  <a:pt x="8" y="10"/>
                </a:cubicBezTo>
                <a:cubicBezTo>
                  <a:pt x="7" y="11"/>
                  <a:pt x="6" y="10"/>
                  <a:pt x="6" y="9"/>
                </a:cubicBezTo>
                <a:cubicBezTo>
                  <a:pt x="8" y="6"/>
                  <a:pt x="8" y="6"/>
                  <a:pt x="8" y="6"/>
                </a:cubicBezTo>
                <a:cubicBezTo>
                  <a:pt x="9" y="5"/>
                  <a:pt x="8" y="4"/>
                  <a:pt x="7" y="4"/>
                </a:cubicBezTo>
                <a:cubicBezTo>
                  <a:pt x="6" y="4"/>
                  <a:pt x="5" y="4"/>
                  <a:pt x="5" y="5"/>
                </a:cubicBezTo>
                <a:cubicBezTo>
                  <a:pt x="4" y="5"/>
                  <a:pt x="4" y="4"/>
                  <a:pt x="4" y="3"/>
                </a:cubicBezTo>
                <a:cubicBezTo>
                  <a:pt x="4" y="2"/>
                  <a:pt x="6" y="2"/>
                  <a:pt x="7" y="2"/>
                </a:cubicBezTo>
                <a:cubicBezTo>
                  <a:pt x="9" y="2"/>
                  <a:pt x="11" y="3"/>
                  <a:pt x="11" y="5"/>
                </a:cubicBezTo>
                <a:cubicBezTo>
                  <a:pt x="11" y="6"/>
                  <a:pt x="10" y="7"/>
                  <a:pt x="10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" name="Freeform 147"/>
          <p:cNvSpPr>
            <a:spLocks noEditPoints="1"/>
          </p:cNvSpPr>
          <p:nvPr/>
        </p:nvSpPr>
        <p:spPr bwMode="auto">
          <a:xfrm>
            <a:off x="1288862" y="2219246"/>
            <a:ext cx="244475" cy="384175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5782" y="2857341"/>
            <a:ext cx="1556836" cy="1119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站点地理分布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指标关联发现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超标事件检测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重点站点识别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832413" y="2857341"/>
            <a:ext cx="1556836" cy="1119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工业污染排放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城市快速发展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居民活动加剧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环保意识淡泊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538968" y="2857341"/>
            <a:ext cx="1569660" cy="1119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降雨改善空气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风和空气质量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普及环保观念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 marL="285750" indent="-285750" algn="ctr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公众共创环保</a:t>
            </a:r>
            <a:endParaRPr kumimoji="1"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237205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59" y="2167959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我们的努力</a:t>
            </a:r>
            <a:endParaRPr kumimoji="0" lang="zh-CN" altLang="en-US" sz="4000" dirty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36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系统框架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35019" y="908539"/>
            <a:ext cx="1179323" cy="600949"/>
          </a:xfrm>
          <a:prstGeom prst="rect">
            <a:avLst/>
          </a:prstGeom>
          <a:solidFill>
            <a:srgbClr val="5090A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数据共创</a:t>
            </a:r>
            <a:endParaRPr kumimoji="1" lang="zh-CN" altLang="en-US" sz="16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5019" y="2381698"/>
            <a:ext cx="1179323" cy="600949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数据表达</a:t>
            </a:r>
            <a:endParaRPr kumimoji="1" lang="zh-CN" altLang="en-US" sz="16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5019" y="3331923"/>
            <a:ext cx="1179323" cy="600949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数据感知</a:t>
            </a:r>
            <a:endParaRPr kumimoji="1" lang="zh-CN" altLang="en-US" sz="16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35019" y="4122615"/>
            <a:ext cx="1179323" cy="600949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数据治理</a:t>
            </a:r>
            <a:endParaRPr kumimoji="1" lang="zh-CN" altLang="en-US" sz="16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5" name="上箭头 24"/>
          <p:cNvSpPr/>
          <p:nvPr/>
        </p:nvSpPr>
        <p:spPr>
          <a:xfrm>
            <a:off x="7869711" y="908539"/>
            <a:ext cx="771096" cy="3852386"/>
          </a:xfrm>
          <a:prstGeom prst="upArrow">
            <a:avLst/>
          </a:prstGeom>
          <a:gradFill flip="none" rotWithShape="1">
            <a:gsLst>
              <a:gs pos="0">
                <a:srgbClr val="5090A9"/>
              </a:gs>
              <a:gs pos="100000">
                <a:srgbClr val="91A368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en-US" altLang="zh-CN" sz="1600" dirty="0" smtClean="0">
              <a:latin typeface="Hiragino Sans GB W3"/>
              <a:ea typeface="Hiragino Sans GB W3"/>
              <a:cs typeface="Hiragino Sans GB W3"/>
            </a:endParaRPr>
          </a:p>
          <a:p>
            <a:endParaRPr lang="en-US" altLang="zh-CN" sz="1600" dirty="0">
              <a:latin typeface="Hiragino Sans GB W3"/>
              <a:ea typeface="Hiragino Sans GB W3"/>
              <a:cs typeface="Hiragino Sans GB W3"/>
            </a:endParaRPr>
          </a:p>
          <a:p>
            <a:endParaRPr lang="en-US" altLang="zh-CN" sz="1600" dirty="0" smtClean="0">
              <a:latin typeface="Hiragino Sans GB W3"/>
              <a:ea typeface="Hiragino Sans GB W3"/>
              <a:cs typeface="Hiragino Sans GB W3"/>
            </a:endParaRPr>
          </a:p>
          <a:p>
            <a:endParaRPr lang="en-US" altLang="zh-CN" sz="1600" dirty="0">
              <a:latin typeface="Hiragino Sans GB W3"/>
              <a:ea typeface="Hiragino Sans GB W3"/>
              <a:cs typeface="Hiragino Sans GB W3"/>
            </a:endParaRPr>
          </a:p>
          <a:p>
            <a:endParaRPr lang="en-US" altLang="zh-CN" sz="1600" dirty="0" smtClean="0">
              <a:latin typeface="Hiragino Sans GB W3"/>
              <a:ea typeface="Hiragino Sans GB W3"/>
              <a:cs typeface="Hiragino Sans GB W3"/>
            </a:endParaRPr>
          </a:p>
          <a:p>
            <a:endParaRPr lang="en-US" altLang="zh-CN" sz="1600" dirty="0" smtClean="0">
              <a:latin typeface="Hiragino Sans GB W3"/>
              <a:ea typeface="Hiragino Sans GB W3"/>
              <a:cs typeface="Hiragino Sans GB W3"/>
            </a:endParaRPr>
          </a:p>
          <a:p>
            <a:r>
              <a:rPr lang="zh-CN" altLang="en-US" sz="1600" dirty="0" smtClean="0">
                <a:latin typeface="Hiragino Sans GB W3"/>
                <a:ea typeface="Hiragino Sans GB W3"/>
                <a:cs typeface="Hiragino Sans GB W3"/>
              </a:rPr>
              <a:t>数据流</a:t>
            </a:r>
            <a:endParaRPr lang="zh-CN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6" name="罐形 25"/>
          <p:cNvSpPr/>
          <p:nvPr/>
        </p:nvSpPr>
        <p:spPr>
          <a:xfrm>
            <a:off x="6947949" y="908539"/>
            <a:ext cx="822960" cy="476227"/>
          </a:xfrm>
          <a:prstGeom prst="can">
            <a:avLst/>
          </a:prstGeom>
          <a:solidFill>
            <a:srgbClr val="5291A7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1600" dirty="0" smtClean="0">
                <a:latin typeface="Hiragino Sans GB W3"/>
                <a:ea typeface="Hiragino Sans GB W3"/>
                <a:cs typeface="Hiragino Sans GB W3"/>
              </a:rPr>
              <a:t>应用</a:t>
            </a:r>
            <a:endParaRPr lang="zh-CN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7" name="罐形 26"/>
          <p:cNvSpPr/>
          <p:nvPr/>
        </p:nvSpPr>
        <p:spPr>
          <a:xfrm>
            <a:off x="6947949" y="4074263"/>
            <a:ext cx="822960" cy="686663"/>
          </a:xfrm>
          <a:prstGeom prst="can">
            <a:avLst/>
          </a:prstGeom>
          <a:solidFill>
            <a:srgbClr val="8DA26A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1400" dirty="0" smtClean="0">
                <a:latin typeface="Hiragino Sans GB W3"/>
                <a:ea typeface="Hiragino Sans GB W3"/>
                <a:cs typeface="Hiragino Sans GB W3"/>
              </a:rPr>
              <a:t>原始</a:t>
            </a:r>
            <a:endParaRPr lang="en-US" altLang="zh-CN" sz="1400" dirty="0" smtClean="0"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latin typeface="Hiragino Sans GB W3"/>
                <a:ea typeface="Hiragino Sans GB W3"/>
                <a:cs typeface="Hiragino Sans GB W3"/>
              </a:rPr>
              <a:t>数据</a:t>
            </a:r>
            <a:endParaRPr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8" name="罐形 27"/>
          <p:cNvSpPr/>
          <p:nvPr/>
        </p:nvSpPr>
        <p:spPr>
          <a:xfrm>
            <a:off x="6947949" y="1962197"/>
            <a:ext cx="822960" cy="686664"/>
          </a:xfrm>
          <a:prstGeom prst="can">
            <a:avLst/>
          </a:prstGeom>
          <a:solidFill>
            <a:srgbClr val="629597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1400" dirty="0" smtClean="0">
                <a:latin typeface="Hiragino Sans GB W3"/>
                <a:ea typeface="Hiragino Sans GB W3"/>
                <a:cs typeface="Hiragino Sans GB W3"/>
              </a:rPr>
              <a:t>交互</a:t>
            </a:r>
            <a:endParaRPr lang="en-US" altLang="zh-CN" sz="1400" dirty="0" smtClean="0">
              <a:latin typeface="Hiragino Sans GB W3"/>
              <a:ea typeface="Hiragino Sans GB W3"/>
              <a:cs typeface="Hiragino Sans GB W3"/>
            </a:endParaRPr>
          </a:p>
          <a:p>
            <a:pPr algn="ctr"/>
            <a:r>
              <a:rPr lang="zh-CN" altLang="en-US" sz="1400" dirty="0" smtClean="0">
                <a:latin typeface="Hiragino Sans GB W3"/>
                <a:ea typeface="Hiragino Sans GB W3"/>
                <a:cs typeface="Hiragino Sans GB W3"/>
              </a:rPr>
              <a:t>图表</a:t>
            </a:r>
            <a:endParaRPr lang="zh-CN" altLang="en-US" sz="14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9" name="罐形 28"/>
          <p:cNvSpPr/>
          <p:nvPr/>
        </p:nvSpPr>
        <p:spPr>
          <a:xfrm>
            <a:off x="6947949" y="3495032"/>
            <a:ext cx="822960" cy="496222"/>
          </a:xfrm>
          <a:prstGeom prst="can">
            <a:avLst/>
          </a:prstGeom>
          <a:solidFill>
            <a:srgbClr val="7E9D7B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1600" dirty="0" smtClean="0">
                <a:latin typeface="Hiragino Sans GB W3"/>
                <a:ea typeface="Hiragino Sans GB W3"/>
                <a:cs typeface="Hiragino Sans GB W3"/>
              </a:rPr>
              <a:t>信息</a:t>
            </a:r>
            <a:endParaRPr lang="zh-CN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2" name="罐形 31"/>
          <p:cNvSpPr/>
          <p:nvPr/>
        </p:nvSpPr>
        <p:spPr>
          <a:xfrm>
            <a:off x="6947949" y="2947728"/>
            <a:ext cx="822960" cy="459216"/>
          </a:xfrm>
          <a:prstGeom prst="can">
            <a:avLst/>
          </a:prstGeom>
          <a:solidFill>
            <a:srgbClr val="709987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1600" dirty="0" smtClean="0">
                <a:latin typeface="Hiragino Sans GB W3"/>
                <a:ea typeface="Hiragino Sans GB W3"/>
                <a:cs typeface="Hiragino Sans GB W3"/>
              </a:rPr>
              <a:t>知识</a:t>
            </a:r>
            <a:endParaRPr lang="zh-CN" altLang="en-US" sz="16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2007116" y="908539"/>
            <a:ext cx="4739968" cy="1396990"/>
          </a:xfrm>
          <a:prstGeom prst="roundRect">
            <a:avLst/>
          </a:prstGeom>
          <a:noFill/>
          <a:ln w="31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2007116" y="2381698"/>
            <a:ext cx="4739968" cy="885388"/>
          </a:xfrm>
          <a:prstGeom prst="roundRect">
            <a:avLst/>
          </a:prstGeom>
          <a:noFill/>
          <a:ln w="31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2007116" y="3331923"/>
            <a:ext cx="4739968" cy="849440"/>
          </a:xfrm>
          <a:prstGeom prst="roundRect">
            <a:avLst/>
          </a:prstGeom>
          <a:noFill/>
          <a:ln w="31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2007116" y="4257734"/>
            <a:ext cx="4739968" cy="503192"/>
          </a:xfrm>
          <a:prstGeom prst="roundRect">
            <a:avLst/>
          </a:prstGeom>
          <a:noFill/>
          <a:ln w="317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195143" y="4326117"/>
            <a:ext cx="1026923" cy="376192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数据去噪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195143" y="1016000"/>
            <a:ext cx="4389322" cy="487027"/>
          </a:xfrm>
          <a:prstGeom prst="rect">
            <a:avLst/>
          </a:prstGeom>
          <a:solidFill>
            <a:srgbClr val="5090A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公众参与的大气监测</a:t>
            </a:r>
            <a:r>
              <a:rPr kumimoji="1" lang="en-US" altLang="zh-CN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  </a:t>
            </a:r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气象徽章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9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3920" y="2914422"/>
            <a:ext cx="1229642" cy="28676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0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5144" y="2911726"/>
            <a:ext cx="1026923" cy="28945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1" name="图片 40" descr="屏幕快照 2016-07-30 上午11.51.2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861" y="2911726"/>
            <a:ext cx="1900604" cy="286599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2195143" y="2462953"/>
            <a:ext cx="1026923" cy="394610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空气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318832" y="2462953"/>
            <a:ext cx="1026923" cy="394610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水质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437675" y="2462953"/>
            <a:ext cx="1026923" cy="394610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溯源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557542" y="2462953"/>
            <a:ext cx="1026923" cy="394610"/>
          </a:xfrm>
          <a:prstGeom prst="rect">
            <a:avLst/>
          </a:prstGeom>
          <a:solidFill>
            <a:srgbClr val="64969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缓解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6" name="图片 45" descr="屏幕快照 2016-07-30 下午12.10.1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19" y="1522566"/>
            <a:ext cx="876477" cy="669080"/>
          </a:xfrm>
          <a:prstGeom prst="rect">
            <a:avLst/>
          </a:prstGeom>
        </p:spPr>
      </p:pic>
      <p:pic>
        <p:nvPicPr>
          <p:cNvPr id="47" name="图片 46" descr="屏幕快照 2016-07-30 下午12.10.4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83" y="1563918"/>
            <a:ext cx="681636" cy="623210"/>
          </a:xfrm>
          <a:prstGeom prst="rect">
            <a:avLst/>
          </a:prstGeom>
        </p:spPr>
      </p:pic>
      <p:pic>
        <p:nvPicPr>
          <p:cNvPr id="48" name="图片 47" descr="屏幕快照 2016-07-30 下午12.10.5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143" y="1563918"/>
            <a:ext cx="891933" cy="623210"/>
          </a:xfrm>
          <a:prstGeom prst="rect">
            <a:avLst/>
          </a:prstGeom>
        </p:spPr>
      </p:pic>
      <p:pic>
        <p:nvPicPr>
          <p:cNvPr id="49" name="图片 48" descr="屏幕快照 2016-07-30 下午12.11.0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711" y="1563918"/>
            <a:ext cx="711754" cy="623210"/>
          </a:xfrm>
          <a:prstGeom prst="rect">
            <a:avLst/>
          </a:prstGeom>
        </p:spPr>
      </p:pic>
      <p:pic>
        <p:nvPicPr>
          <p:cNvPr id="50" name="图片 49" descr="屏幕快照 2016-07-30 下午12.27.4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80" y="1563919"/>
            <a:ext cx="631399" cy="627728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3318832" y="4326117"/>
            <a:ext cx="1026923" cy="376192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空值处理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437675" y="4326117"/>
            <a:ext cx="1026923" cy="376192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格式统一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74815" y="4326117"/>
            <a:ext cx="1026923" cy="376192"/>
          </a:xfrm>
          <a:prstGeom prst="rect">
            <a:avLst/>
          </a:prstGeom>
          <a:solidFill>
            <a:srgbClr val="91A36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对齐融合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195144" y="3400306"/>
            <a:ext cx="1026923" cy="317607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聚合统计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55" name="image15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813866" y="3778824"/>
            <a:ext cx="497067" cy="32345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6" name="image16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773735" y="3795311"/>
            <a:ext cx="801080" cy="302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7" name="图片 56" descr="屏幕快照 2016-07-30 下午12.40.28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678" y="3775254"/>
            <a:ext cx="1212971" cy="323459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3318832" y="3400306"/>
            <a:ext cx="1026923" cy="317607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时序分析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437675" y="3400306"/>
            <a:ext cx="1026923" cy="317607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关联挖掘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557542" y="3400306"/>
            <a:ext cx="1026923" cy="317607"/>
          </a:xfrm>
          <a:prstGeom prst="rect">
            <a:avLst/>
          </a:prstGeom>
          <a:solidFill>
            <a:srgbClr val="7A9C7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rPr>
              <a:t>异常识别</a:t>
            </a:r>
            <a:endParaRPr kumimoji="1" lang="zh-CN" altLang="en-US" sz="1400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61" name="图片 60" descr="屏幕快照 2016-07-30 下午12.53.02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11" y="3778679"/>
            <a:ext cx="519020" cy="34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59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5"/>
          <p:cNvSpPr txBox="1">
            <a:spLocks noChangeArrowheads="1"/>
          </p:cNvSpPr>
          <p:nvPr/>
        </p:nvSpPr>
        <p:spPr bwMode="auto">
          <a:xfrm>
            <a:off x="2177659" y="2167959"/>
            <a:ext cx="4805551" cy="68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空气</a:t>
            </a:r>
            <a:r>
              <a:rPr kumimoji="0" lang="en-US" altLang="zh-CN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 </a:t>
            </a:r>
            <a:r>
              <a:rPr kumimoji="0" lang="zh-CN" altLang="en-US" sz="4000" dirty="0" smtClean="0">
                <a:solidFill>
                  <a:schemeClr val="bg1"/>
                </a:solidFill>
                <a:latin typeface="Hiragino Sans GB W3" charset="0"/>
                <a:ea typeface="Hiragino Sans GB W3" charset="0"/>
                <a:cs typeface="Hiragino Sans GB W3" charset="0"/>
              </a:rPr>
              <a:t>初探</a:t>
            </a:r>
            <a:endParaRPr kumimoji="0" lang="zh-CN" altLang="en-US" sz="4000" dirty="0">
              <a:solidFill>
                <a:schemeClr val="bg1"/>
              </a:solidFill>
              <a:latin typeface="Hiragino Sans GB W3" charset="0"/>
              <a:ea typeface="Hiragino Sans GB W3" charset="0"/>
              <a:cs typeface="Hiragino Sans GB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8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空气站点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空气_1_山东江苏空气监测站点地理分布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4" y="859686"/>
            <a:ext cx="3618674" cy="3165238"/>
          </a:xfrm>
          <a:prstGeom prst="rect">
            <a:avLst/>
          </a:prstGeom>
        </p:spPr>
      </p:pic>
      <p:pic>
        <p:nvPicPr>
          <p:cNvPr id="3" name="图片 2" descr="空气_2_山东江苏空气监测站点城市统计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0" y="1627738"/>
            <a:ext cx="3917461" cy="286643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19945" y="4153955"/>
            <a:ext cx="1638910" cy="506292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山东省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00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个监测站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97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个监测站</a:t>
            </a:r>
            <a:endParaRPr lang="zh-CN" altLang="en-US" sz="1200" dirty="0">
              <a:solidFill>
                <a:schemeClr val="accent1">
                  <a:lumMod val="50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79988" y="1007036"/>
            <a:ext cx="3272691" cy="32060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空气监测站点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集中分布在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4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部分重点城市</a:t>
            </a:r>
            <a:endParaRPr lang="zh-CN" altLang="en-US" sz="14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21670" y="1811658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E95D59"/>
                </a:solidFill>
                <a:latin typeface="Hiragino Sans GB W3"/>
                <a:ea typeface="Hiragino Sans GB W3"/>
                <a:cs typeface="Hiragino Sans GB W3"/>
              </a:rPr>
              <a:t>南京市</a:t>
            </a:r>
            <a:endParaRPr lang="zh-CN" altLang="en-US" sz="1200" dirty="0">
              <a:solidFill>
                <a:srgbClr val="E95D5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28613" y="1811658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rgbClr val="45B4B8"/>
                </a:solidFill>
                <a:latin typeface="Hiragino Sans GB W3"/>
                <a:ea typeface="Hiragino Sans GB W3"/>
                <a:cs typeface="Hiragino Sans GB W3"/>
              </a:rPr>
              <a:t>青岛市</a:t>
            </a:r>
            <a:endParaRPr lang="zh-CN" altLang="en-US" sz="1200" dirty="0">
              <a:solidFill>
                <a:srgbClr val="45B4B8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300028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93" name="组合 3"/>
          <p:cNvGrpSpPr>
            <a:grpSpLocks/>
          </p:cNvGrpSpPr>
          <p:nvPr/>
        </p:nvGrpSpPr>
        <p:grpSpPr bwMode="auto">
          <a:xfrm>
            <a:off x="0" y="245269"/>
            <a:ext cx="342900" cy="257175"/>
            <a:chOff x="0" y="0"/>
            <a:chExt cx="457201" cy="285750"/>
          </a:xfrm>
        </p:grpSpPr>
        <p:sp>
          <p:nvSpPr>
            <p:cNvPr id="289850" name="矩形 4"/>
            <p:cNvSpPr>
              <a:spLocks noChangeArrowheads="1"/>
            </p:cNvSpPr>
            <p:nvPr/>
          </p:nvSpPr>
          <p:spPr bwMode="auto">
            <a:xfrm>
              <a:off x="0" y="0"/>
              <a:ext cx="342900" cy="285750"/>
            </a:xfrm>
            <a:prstGeom prst="rect">
              <a:avLst/>
            </a:prstGeom>
            <a:solidFill>
              <a:srgbClr val="4093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  <p:sp>
          <p:nvSpPr>
            <p:cNvPr id="289851" name="矩形 5"/>
            <p:cNvSpPr>
              <a:spLocks noChangeArrowheads="1"/>
            </p:cNvSpPr>
            <p:nvPr/>
          </p:nvSpPr>
          <p:spPr bwMode="auto">
            <a:xfrm>
              <a:off x="381000" y="0"/>
              <a:ext cx="76201" cy="285750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iragino Sans GB W3"/>
                <a:ea typeface="Hiragino Sans GB W3"/>
                <a:cs typeface="Hiragino Sans GB W3"/>
              </a:endParaRPr>
            </a:p>
          </p:txBody>
        </p:sp>
      </p:grpSp>
      <p:sp>
        <p:nvSpPr>
          <p:cNvPr id="289794" name="文本框 6"/>
          <p:cNvSpPr txBox="1">
            <a:spLocks noChangeArrowheads="1"/>
          </p:cNvSpPr>
          <p:nvPr/>
        </p:nvSpPr>
        <p:spPr bwMode="auto">
          <a:xfrm>
            <a:off x="421481" y="200026"/>
            <a:ext cx="207645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262626"/>
                </a:solidFill>
                <a:latin typeface="Hiragino Sans GB W3"/>
                <a:ea typeface="Hiragino Sans GB W3"/>
                <a:cs typeface="Hiragino Sans GB W3"/>
              </a:rPr>
              <a:t>空气数据</a:t>
            </a:r>
            <a:endParaRPr kumimoji="0" lang="zh-CN" altLang="en-US" dirty="0">
              <a:solidFill>
                <a:srgbClr val="262626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4" name="图片 3" descr="空气_3_山东江苏历史AQI数据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2" y="1113686"/>
            <a:ext cx="3740640" cy="2705755"/>
          </a:xfrm>
          <a:prstGeom prst="rect">
            <a:avLst/>
          </a:prstGeom>
        </p:spPr>
      </p:pic>
      <p:pic>
        <p:nvPicPr>
          <p:cNvPr id="5" name="图片 4" descr="空气_4_山东江苏历史AQI一维密度图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021" y="1113686"/>
            <a:ext cx="3735445" cy="270575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80869" y="4026958"/>
            <a:ext cx="3358149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部分站点</a:t>
            </a:r>
            <a:r>
              <a:rPr lang="en-US" altLang="zh-CN" sz="1200" dirty="0">
                <a:solidFill>
                  <a:schemeClr val="accent1">
                    <a:lumMod val="5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12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月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12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日至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12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月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19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日之间</a:t>
            </a:r>
            <a:r>
              <a:rPr lang="en-US" altLang="zh-CN" sz="1200" dirty="0" smtClean="0">
                <a:solidFill>
                  <a:schemeClr val="accent1">
                    <a:lumMod val="50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数据缺失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16945" y="4026958"/>
            <a:ext cx="3968931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江苏省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AQI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主要集中在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 </a:t>
            </a:r>
            <a:r>
              <a:rPr lang="zh-CN" altLang="zh-CN" sz="1200" dirty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2</a:t>
            </a:r>
            <a:r>
              <a:rPr lang="en-US" altLang="zh-CN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00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以下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，山东省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iragino Sans GB W3"/>
                <a:ea typeface="Hiragino Sans GB W3"/>
                <a:cs typeface="Hiragino Sans GB W3"/>
              </a:rPr>
              <a:t>AQI </a:t>
            </a:r>
            <a:r>
              <a:rPr lang="zh-CN" altLang="en-US" sz="1200" dirty="0" smtClean="0">
                <a:solidFill>
                  <a:srgbClr val="40937D"/>
                </a:solidFill>
                <a:latin typeface="Hiragino Sans GB W3"/>
                <a:ea typeface="Hiragino Sans GB W3"/>
                <a:cs typeface="Hiragino Sans GB W3"/>
              </a:rPr>
              <a:t>整体更高</a:t>
            </a:r>
            <a:endParaRPr lang="zh-CN" altLang="en-US" sz="1200" dirty="0">
              <a:solidFill>
                <a:srgbClr val="40937D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55380" y="1083210"/>
            <a:ext cx="1323928" cy="1437251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885462" y="1083210"/>
            <a:ext cx="810846" cy="2755769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506308" y="3223846"/>
            <a:ext cx="1797538" cy="601456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305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4111</TotalTime>
  <Words>843</Words>
  <Application>Microsoft Macintosh PowerPoint</Application>
  <PresentationFormat>全屏显示(16:9)</PresentationFormat>
  <Paragraphs>288</Paragraphs>
  <Slides>30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宏伦 张</dc:creator>
  <cp:lastModifiedBy>宏伦 张</cp:lastModifiedBy>
  <cp:revision>283</cp:revision>
  <dcterms:created xsi:type="dcterms:W3CDTF">2016-07-29T12:55:04Z</dcterms:created>
  <dcterms:modified xsi:type="dcterms:W3CDTF">2016-08-26T03:37:55Z</dcterms:modified>
</cp:coreProperties>
</file>